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519" r:id="rId3"/>
    <p:sldId id="520" r:id="rId4"/>
    <p:sldId id="474" r:id="rId5"/>
    <p:sldId id="522" r:id="rId6"/>
    <p:sldId id="524" r:id="rId7"/>
    <p:sldId id="523" r:id="rId8"/>
    <p:sldId id="526" r:id="rId9"/>
    <p:sldId id="471" r:id="rId10"/>
    <p:sldId id="525" r:id="rId11"/>
    <p:sldId id="481" r:id="rId12"/>
    <p:sldId id="511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DDDFF"/>
    <a:srgbClr val="CCCCFF"/>
    <a:srgbClr val="003399"/>
    <a:srgbClr val="000099"/>
    <a:srgbClr val="FFCC99"/>
    <a:srgbClr val="3399FF"/>
    <a:srgbClr val="FF9900"/>
    <a:srgbClr val="00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4508" autoAdjust="0"/>
  </p:normalViewPr>
  <p:slideViewPr>
    <p:cSldViewPr snapToGrid="0">
      <p:cViewPr varScale="1">
        <p:scale>
          <a:sx n="84" d="100"/>
          <a:sy n="84" d="100"/>
        </p:scale>
        <p:origin x="156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40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05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4298" indent="-224298" eaLnBrk="1" hangingPunct="1">
              <a:buFont typeface="Calibri" pitchFamily="34" charset="0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133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520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05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167" y="4414043"/>
            <a:ext cx="5138067" cy="4185089"/>
          </a:xfrm>
          <a:prstGeom prst="rect">
            <a:avLst/>
          </a:prstGeom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76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167" y="4414043"/>
            <a:ext cx="5138067" cy="4185089"/>
          </a:xfrm>
          <a:prstGeom prst="rect">
            <a:avLst/>
          </a:prstGeom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08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21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4298" indent="-224298" eaLnBrk="1" hangingPunct="1">
              <a:buFont typeface="Calibri" pitchFamily="34" charset="0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11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4298" indent="-224298" eaLnBrk="1" hangingPunct="1">
              <a:buFont typeface="Calibri" pitchFamily="34" charset="0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064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4298" indent="-224298" eaLnBrk="1" hangingPunct="1">
              <a:buFont typeface="Calibri" pitchFamily="34" charset="0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23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4298" indent="-224298" eaLnBrk="1" hangingPunct="1">
              <a:buFont typeface="Calibri" pitchFamily="34" charset="0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33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4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CS1010 (AY2020/21 Semester 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2219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Welcome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zhaojin@comp.nus.edu.sg" TargetMode="External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iscw@nus.edu.s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us-cs1010-2021-s2/websit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Welcome and Administrative Matters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Other Tools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223056" cy="32918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0867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 err="1">
                <a:solidFill>
                  <a:srgbClr val="0000FF"/>
                </a:solidFill>
              </a:rPr>
              <a:t>LumiNUS</a:t>
            </a:r>
            <a:endParaRPr lang="en-US" sz="2800" dirty="0">
              <a:solidFill>
                <a:srgbClr val="0000FF"/>
              </a:solidFill>
            </a:endParaRP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/>
              <a:t>Announcements, lecture recordings, quizzes, grades…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US" sz="1200" dirty="0">
              <a:solidFill>
                <a:srgbClr val="0000FF"/>
              </a:solidFill>
            </a:endParaRP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solidFill>
                  <a:srgbClr val="0000FF"/>
                </a:solidFill>
              </a:rPr>
              <a:t>Piazza</a:t>
            </a:r>
            <a:r>
              <a:rPr lang="en-US" sz="2800" dirty="0"/>
              <a:t> (https://bit.ly/cs1010-2020-forum)</a:t>
            </a: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/>
              <a:t>Online forum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US" sz="1200" dirty="0"/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solidFill>
                  <a:srgbClr val="0000FF"/>
                </a:solidFill>
              </a:rPr>
              <a:t>Computing Servers / UNIX / Clang / Vim</a:t>
            </a: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/>
              <a:t>Programming environment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US" sz="1200" dirty="0">
              <a:solidFill>
                <a:srgbClr val="0000FF"/>
              </a:solidFill>
            </a:endParaRP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 err="1">
                <a:solidFill>
                  <a:srgbClr val="0000FF"/>
                </a:solidFill>
              </a:rPr>
              <a:t>Github</a:t>
            </a:r>
            <a:endParaRPr lang="en-US" sz="2800" dirty="0">
              <a:solidFill>
                <a:srgbClr val="0000FF"/>
              </a:solidFill>
            </a:endParaRP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/>
              <a:t>Assignment submission / grading</a:t>
            </a:r>
          </a:p>
        </p:txBody>
      </p:sp>
    </p:spTree>
    <p:extLst>
      <p:ext uri="{BB962C8B-B14F-4D97-AF65-F5344CB8AC3E}">
        <p14:creationId xmlns:p14="http://schemas.microsoft.com/office/powerpoint/2010/main" val="41944423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Quick To-dos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134894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12180" y="1327230"/>
            <a:ext cx="8174620" cy="40665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/>
              <a:t>Read up on the materials listed on the course website</a:t>
            </a:r>
          </a:p>
          <a:p>
            <a:pPr marL="347663" indent="-347663" fontAlgn="auto">
              <a:spcAft>
                <a:spcPts val="0"/>
              </a:spcAft>
              <a:buSzPct val="120000"/>
              <a:buFont typeface="Wingdings" pitchFamily="2" charset="2"/>
              <a:buChar char="§"/>
            </a:pPr>
            <a:endParaRPr lang="en-GB" sz="3200" dirty="0"/>
          </a:p>
          <a:p>
            <a:pPr marL="347663" indent="-347663" fontAlgn="auto"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/>
              <a:t>Familiarize yourself with the programming environment</a:t>
            </a:r>
          </a:p>
          <a:p>
            <a:pPr marL="347663" indent="-347663" fontAlgn="auto">
              <a:spcAft>
                <a:spcPts val="0"/>
              </a:spcAft>
              <a:buSzPct val="120000"/>
              <a:buFont typeface="Wingdings" pitchFamily="2" charset="2"/>
              <a:buChar char="§"/>
            </a:pPr>
            <a:endParaRPr lang="en-GB" sz="3200" dirty="0"/>
          </a:p>
          <a:p>
            <a:pPr marL="347663" indent="-347663" fontAlgn="auto"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z="3200" dirty="0"/>
              <a:t>Revise on secondary school mathematics and notations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853562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Messages for CS1010 Students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134894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12179" y="1327229"/>
            <a:ext cx="8166871" cy="5011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/>
              <a:t>Be prepared to work </a:t>
            </a:r>
            <a:r>
              <a:rPr lang="en-GB" sz="3200" dirty="0">
                <a:solidFill>
                  <a:srgbClr val="0000FF"/>
                </a:solidFill>
              </a:rPr>
              <a:t>Really </a:t>
            </a:r>
            <a:r>
              <a:rPr lang="en-GB" sz="3200" dirty="0" err="1">
                <a:solidFill>
                  <a:srgbClr val="0000FF"/>
                </a:solidFill>
              </a:rPr>
              <a:t>Really</a:t>
            </a:r>
            <a:r>
              <a:rPr lang="en-GB" sz="3200" dirty="0">
                <a:solidFill>
                  <a:srgbClr val="0000FF"/>
                </a:solidFill>
              </a:rPr>
              <a:t> HARD</a:t>
            </a:r>
            <a:r>
              <a:rPr lang="en-GB" sz="3200" dirty="0"/>
              <a:t>!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dirty="0"/>
              <a:t>Lots of </a:t>
            </a:r>
            <a:r>
              <a:rPr lang="en-GB" sz="2800" dirty="0">
                <a:solidFill>
                  <a:srgbClr val="0000FF"/>
                </a:solidFill>
              </a:rPr>
              <a:t>self-practice</a:t>
            </a:r>
            <a:endParaRPr lang="en-GB" sz="2800" dirty="0"/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800" dirty="0">
                <a:solidFill>
                  <a:srgbClr val="0000FF"/>
                </a:solidFill>
              </a:rPr>
              <a:t>Explore and ask questions</a:t>
            </a:r>
            <a:r>
              <a:rPr lang="en-GB" sz="2800" dirty="0"/>
              <a:t>, a lot of them, in class and outside class (forum)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/>
              <a:t>Clear your doubts </a:t>
            </a:r>
            <a:r>
              <a:rPr lang="en-GB" sz="3200" dirty="0">
                <a:solidFill>
                  <a:srgbClr val="0000FF"/>
                </a:solidFill>
              </a:rPr>
              <a:t>as soon as you can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/>
              <a:t>Be </a:t>
            </a:r>
            <a:r>
              <a:rPr lang="en-GB" sz="3200" dirty="0">
                <a:solidFill>
                  <a:srgbClr val="0000FF"/>
                </a:solidFill>
              </a:rPr>
              <a:t>open-minded</a:t>
            </a:r>
          </a:p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3200" dirty="0">
                <a:solidFill>
                  <a:srgbClr val="0000FF"/>
                </a:solidFill>
              </a:rPr>
              <a:t>Feel free to approach us </a:t>
            </a:r>
            <a:r>
              <a:rPr lang="en-GB" sz="3200" dirty="0"/>
              <a:t>if you encounter any difficulties</a:t>
            </a:r>
          </a:p>
        </p:txBody>
      </p:sp>
    </p:spTree>
    <p:extLst>
      <p:ext uri="{BB962C8B-B14F-4D97-AF65-F5344CB8AC3E}">
        <p14:creationId xmlns:p14="http://schemas.microsoft.com/office/powerpoint/2010/main" val="30653682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8" name="Picture 14" descr="backtoschoo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632074"/>
            <a:ext cx="3722370" cy="2474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welcom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3298" y="671331"/>
            <a:ext cx="39973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8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58200" y="36576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9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8600" y="12192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0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52578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1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64008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2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10668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3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38862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star_sma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5257800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4302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Lecturer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1600200"/>
            <a:ext cx="5562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US" altLang="en-US"/>
              <a:t>ZHAO Jin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US" altLang="ja-JP" sz="2300"/>
              <a:t>(Just call me “Jin” for short)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US" altLang="en-US" sz="2700">
              <a:hlinkClick r:id="rId3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US" altLang="en-US" sz="2700">
                <a:hlinkClick r:id="rId3"/>
              </a:rPr>
              <a:t>zhaojin@comp.nus.edu.sg</a:t>
            </a:r>
            <a:endParaRPr lang="en-US" altLang="en-US" sz="270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US" altLang="en-US" sz="2700"/>
              <a:t>Office: COM2-02-10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US" altLang="en-US" sz="2700"/>
              <a:t>Consultations: by appointment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US" altLang="en-US" sz="270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US" altLang="en-US" sz="2700"/>
              <a:t>Hobbies: Music, exercise and games</a:t>
            </a:r>
            <a:endParaRPr lang="en-US" altLang="en-US" sz="2700" dirty="0"/>
          </a:p>
        </p:txBody>
      </p:sp>
      <p:pic>
        <p:nvPicPr>
          <p:cNvPr id="1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8800"/>
            <a:ext cx="180975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50" y="5486399"/>
            <a:ext cx="2194025" cy="8382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1" t="11111" r="20258" b="13333"/>
          <a:stretch/>
        </p:blipFill>
        <p:spPr>
          <a:xfrm>
            <a:off x="3581400" y="5288755"/>
            <a:ext cx="1538428" cy="10358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566C34-46AD-E14E-A28C-A47C4B67FA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5291531"/>
            <a:ext cx="2136286" cy="103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412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421103282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Objectives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0867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/>
              <a:t>Learn about fundamental concepts of </a:t>
            </a:r>
            <a:r>
              <a:rPr lang="en-US" sz="2800" dirty="0">
                <a:solidFill>
                  <a:srgbClr val="0000FF"/>
                </a:solidFill>
              </a:rPr>
              <a:t>problem solving</a:t>
            </a:r>
            <a:r>
              <a:rPr lang="en-US" sz="2800" dirty="0"/>
              <a:t> by computing and programming 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GB" sz="2800" dirty="0">
              <a:solidFill>
                <a:srgbClr val="0000FF"/>
              </a:solidFill>
            </a:endParaRP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/>
              <a:t>Become proficient with </a:t>
            </a:r>
            <a:r>
              <a:rPr lang="en-US" sz="2800" dirty="0">
                <a:solidFill>
                  <a:srgbClr val="0000FF"/>
                </a:solidFill>
              </a:rPr>
              <a:t>C</a:t>
            </a:r>
            <a:r>
              <a:rPr lang="en-US" sz="2800" dirty="0"/>
              <a:t> and associated programming tools (editors, debuggers)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151594" y="4437139"/>
            <a:ext cx="4669612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The module is NOT just about C!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53" y="4213092"/>
            <a:ext cx="1866660" cy="130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7450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Weekly Activities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223056" cy="32918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0867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800" dirty="0">
                <a:solidFill>
                  <a:srgbClr val="0000FF"/>
                </a:solidFill>
              </a:rPr>
              <a:t>Lectures:</a:t>
            </a:r>
            <a:r>
              <a:rPr lang="en-GB" sz="2800" dirty="0"/>
              <a:t> </a:t>
            </a:r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r>
              <a:rPr lang="en-GB" sz="2400" dirty="0"/>
              <a:t>2 hours / week on Mondays via Zoom</a:t>
            </a:r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endParaRPr lang="en-GB" sz="2400" dirty="0"/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800" dirty="0">
                <a:solidFill>
                  <a:srgbClr val="0000FF"/>
                </a:solidFill>
              </a:rPr>
              <a:t>Tutorials / Labs</a:t>
            </a:r>
            <a:endParaRPr lang="en-GB" sz="2800" dirty="0"/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r>
              <a:rPr lang="en-GB" sz="2400" dirty="0"/>
              <a:t>2 hours/week on Mondays and Wednesdays from </a:t>
            </a:r>
            <a:r>
              <a:rPr lang="en-GB" sz="2400" dirty="0">
                <a:solidFill>
                  <a:srgbClr val="0000FF"/>
                </a:solidFill>
              </a:rPr>
              <a:t>Week 3 </a:t>
            </a:r>
            <a:r>
              <a:rPr lang="en-GB" sz="2400" dirty="0"/>
              <a:t>onwards.</a:t>
            </a:r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endParaRPr lang="en-GB" sz="2400" dirty="0"/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800" dirty="0">
                <a:solidFill>
                  <a:srgbClr val="0000FF"/>
                </a:solidFill>
              </a:rPr>
              <a:t>Post-lecture Quizzes and Programming Assignments</a:t>
            </a:r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r>
              <a:rPr lang="en-GB" sz="2400" dirty="0"/>
              <a:t>Due on Fridays from </a:t>
            </a:r>
            <a:r>
              <a:rPr lang="en-GB" sz="2400" dirty="0">
                <a:solidFill>
                  <a:srgbClr val="0000FF"/>
                </a:solidFill>
              </a:rPr>
              <a:t>Week 3 </a:t>
            </a:r>
            <a:r>
              <a:rPr lang="en-GB" sz="2400" dirty="0"/>
              <a:t>onwards.</a:t>
            </a:r>
          </a:p>
        </p:txBody>
      </p:sp>
    </p:spTree>
    <p:extLst>
      <p:ext uri="{BB962C8B-B14F-4D97-AF65-F5344CB8AC3E}">
        <p14:creationId xmlns:p14="http://schemas.microsoft.com/office/powerpoint/2010/main" val="2333097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Tutorials / Labs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223056" cy="32918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0867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/>
              <a:t>Discussion of </a:t>
            </a:r>
            <a:r>
              <a:rPr lang="en-US" sz="2800" dirty="0">
                <a:solidFill>
                  <a:srgbClr val="0000FF"/>
                </a:solidFill>
              </a:rPr>
              <a:t>problem sets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00FF"/>
                </a:solidFill>
              </a:rPr>
              <a:t>programming assignments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US" sz="2800" dirty="0"/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/>
              <a:t>8~10 students per group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US" sz="2800" dirty="0"/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solidFill>
                  <a:srgbClr val="0000FF"/>
                </a:solidFill>
              </a:rPr>
              <a:t>Face-to-face</a:t>
            </a:r>
            <a:r>
              <a:rPr lang="en-US" sz="2800" dirty="0"/>
              <a:t> sessions conducted in programming labs by a student tutor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US" sz="2800" dirty="0"/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/>
              <a:t>Contact Cui Wei (</a:t>
            </a:r>
            <a:r>
              <a:rPr lang="en-US" sz="2800" dirty="0">
                <a:hlinkClick r:id="rId3"/>
              </a:rPr>
              <a:t>discw@nus.edu.sg</a:t>
            </a:r>
            <a:r>
              <a:rPr lang="en-US" sz="2800" dirty="0"/>
              <a:t>) for registration issues.</a:t>
            </a:r>
          </a:p>
        </p:txBody>
      </p:sp>
    </p:spTree>
    <p:extLst>
      <p:ext uri="{BB962C8B-B14F-4D97-AF65-F5344CB8AC3E}">
        <p14:creationId xmlns:p14="http://schemas.microsoft.com/office/powerpoint/2010/main" val="9318917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Important Dates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223056" cy="32918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0867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solidFill>
                  <a:srgbClr val="0000FF"/>
                </a:solidFill>
              </a:rPr>
              <a:t>Midterm:</a:t>
            </a: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400" dirty="0"/>
              <a:t>Monday, 1 March, 2021 (2 - 4pm)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solidFill>
                  <a:srgbClr val="0000FF"/>
                </a:solidFill>
              </a:rPr>
              <a:t>Practical Exam 1: </a:t>
            </a: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400" dirty="0"/>
              <a:t>Saturday, 6 March, 2021 (9am - 12noon)</a:t>
            </a:r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solidFill>
                  <a:srgbClr val="0000FF"/>
                </a:solidFill>
              </a:rPr>
              <a:t>Practical Exam 2: </a:t>
            </a: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400" dirty="0"/>
              <a:t>Saturday, 10 April, 2021 (9am - 12noon)</a:t>
            </a:r>
            <a:endParaRPr lang="en-GB" sz="2000" dirty="0"/>
          </a:p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solidFill>
                  <a:srgbClr val="0000FF"/>
                </a:solidFill>
              </a:rPr>
              <a:t>Final Assessment: </a:t>
            </a: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400" dirty="0"/>
              <a:t>Thursday, 29 April, 2021 (9 - 11am)</a:t>
            </a:r>
          </a:p>
          <a:p>
            <a:pPr marL="741363" lvl="1" indent="-284163">
              <a:buSzPct val="120000"/>
              <a:buFont typeface="Wingdings" pitchFamily="2" charset="2"/>
              <a:buChar char="§"/>
            </a:pPr>
            <a:endParaRPr lang="en-GB" sz="2400" dirty="0"/>
          </a:p>
          <a:p>
            <a:pPr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GB" sz="2800" dirty="0"/>
              <a:t/>
            </a:r>
            <a:br>
              <a:rPr lang="en-GB" sz="2800" dirty="0"/>
            </a:br>
            <a:endParaRPr lang="en-GB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49" y="5223940"/>
            <a:ext cx="1866660" cy="13094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33663" y="5231371"/>
            <a:ext cx="5167655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dirty="0"/>
              <a:t>Please mark down the dates of all the tests!</a:t>
            </a:r>
          </a:p>
          <a:p>
            <a:pPr>
              <a:defRPr/>
            </a:pPr>
            <a:r>
              <a:rPr lang="en-US" sz="2000" dirty="0">
                <a:solidFill>
                  <a:srgbClr val="C00000"/>
                </a:solidFill>
              </a:rPr>
              <a:t>Inform us of clashes in advance!</a:t>
            </a:r>
          </a:p>
        </p:txBody>
      </p:sp>
    </p:spTree>
    <p:extLst>
      <p:ext uri="{BB962C8B-B14F-4D97-AF65-F5344CB8AC3E}">
        <p14:creationId xmlns:p14="http://schemas.microsoft.com/office/powerpoint/2010/main" val="31478505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Grading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223056" cy="32918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0867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8925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solidFill>
                  <a:srgbClr val="0000FF"/>
                </a:solidFill>
              </a:rPr>
              <a:t>Weightage</a:t>
            </a: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400" dirty="0"/>
              <a:t>Post-lecture Quizzes:</a:t>
            </a:r>
            <a:r>
              <a:rPr lang="en-US" sz="2400" dirty="0">
                <a:solidFill>
                  <a:srgbClr val="0000FF"/>
                </a:solidFill>
              </a:rPr>
              <a:t>10%</a:t>
            </a:r>
            <a:endParaRPr lang="en-GB" dirty="0">
              <a:solidFill>
                <a:srgbClr val="0000FF"/>
              </a:solidFill>
            </a:endParaRP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400" dirty="0"/>
              <a:t>Programming Assignments: </a:t>
            </a:r>
            <a:r>
              <a:rPr lang="en-US" sz="2400" dirty="0">
                <a:solidFill>
                  <a:srgbClr val="0000FF"/>
                </a:solidFill>
              </a:rPr>
              <a:t>30%</a:t>
            </a: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400" dirty="0"/>
              <a:t>Midterm: </a:t>
            </a:r>
            <a:r>
              <a:rPr lang="en-US" sz="2400" dirty="0">
                <a:solidFill>
                  <a:srgbClr val="0000FF"/>
                </a:solidFill>
              </a:rPr>
              <a:t>10%</a:t>
            </a: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400" dirty="0"/>
              <a:t>Practical Exam 1: </a:t>
            </a:r>
            <a:r>
              <a:rPr lang="en-US" sz="2400" dirty="0">
                <a:solidFill>
                  <a:srgbClr val="0000FF"/>
                </a:solidFill>
              </a:rPr>
              <a:t>10%</a:t>
            </a: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400" dirty="0"/>
              <a:t>Practical Exam 2: </a:t>
            </a:r>
            <a:r>
              <a:rPr lang="en-US" sz="2400" dirty="0">
                <a:solidFill>
                  <a:srgbClr val="0000FF"/>
                </a:solidFill>
              </a:rPr>
              <a:t>15%</a:t>
            </a:r>
          </a:p>
          <a:p>
            <a:pPr marL="74612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400" dirty="0"/>
              <a:t>Final Assessment: </a:t>
            </a:r>
            <a:r>
              <a:rPr lang="en-US" sz="2400" dirty="0">
                <a:solidFill>
                  <a:srgbClr val="0000FF"/>
                </a:solidFill>
              </a:rPr>
              <a:t>25%</a:t>
            </a:r>
          </a:p>
          <a:p>
            <a:pPr marL="288925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US" sz="2800" dirty="0"/>
          </a:p>
          <a:p>
            <a:pPr marL="288925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solidFill>
                  <a:srgbClr val="0000FF"/>
                </a:solidFill>
              </a:rPr>
              <a:t>NOT "bell-curved"</a:t>
            </a:r>
          </a:p>
          <a:p>
            <a:pPr marL="288925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endParaRPr lang="en-US" sz="2800" dirty="0">
              <a:solidFill>
                <a:srgbClr val="0000FF"/>
              </a:solidFill>
            </a:endParaRPr>
          </a:p>
          <a:p>
            <a:pPr marL="288925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US" sz="2800" dirty="0">
                <a:solidFill>
                  <a:srgbClr val="0000FF"/>
                </a:solidFill>
              </a:rPr>
              <a:t>No-mercy Policy in Plagiarism and Cheating</a:t>
            </a:r>
          </a:p>
          <a:p>
            <a:pPr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95997" y="2723733"/>
            <a:ext cx="3086099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dirty="0"/>
              <a:t>Consistent effort required throughout the semester!</a:t>
            </a:r>
          </a:p>
        </p:txBody>
      </p:sp>
    </p:spTree>
    <p:extLst>
      <p:ext uri="{BB962C8B-B14F-4D97-AF65-F5344CB8AC3E}">
        <p14:creationId xmlns:p14="http://schemas.microsoft.com/office/powerpoint/2010/main" val="35264655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315075436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Module Website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0485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CS1010 (AY2020/21 Semester 2)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Welcome - </a:t>
            </a:r>
            <a:fld id="{F7EC234A-9094-4BB8-9EA4-75ECDA8A365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4" name="[Rectangle 3]"/>
          <p:cNvSpPr txBox="1">
            <a:spLocks noChangeArrowheads="1"/>
          </p:cNvSpPr>
          <p:nvPr/>
        </p:nvSpPr>
        <p:spPr bwMode="auto">
          <a:xfrm>
            <a:off x="533400" y="1029567"/>
            <a:ext cx="6423212" cy="73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2200" kern="0" dirty="0">
                <a:latin typeface="Calibri" pitchFamily="34" charset="0"/>
                <a:cs typeface="+mn-cs"/>
                <a:hlinkClick r:id="rId3"/>
              </a:rPr>
              <a:t>https://github.com/nus-cs1010-2021-s2/website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59" y="1487821"/>
            <a:ext cx="1866660" cy="13094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65856" y="1656920"/>
            <a:ext cx="2016682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Visit this website after class if you have not done so.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559" y="2860024"/>
            <a:ext cx="8425082" cy="369189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880080" y="1673403"/>
            <a:ext cx="380672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chemeClr val="dk1"/>
                </a:solidFill>
              </a:rPr>
              <a:t>If you Google for CS1010, make sure you find the site for this semester, which is in </a:t>
            </a:r>
            <a:r>
              <a:rPr lang="en-US" dirty="0">
                <a:solidFill>
                  <a:srgbClr val="0000FF"/>
                </a:solidFill>
              </a:rPr>
              <a:t>blue</a:t>
            </a:r>
            <a:r>
              <a:rPr lang="en-US" dirty="0">
                <a:solidFill>
                  <a:schemeClr val="dk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32687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13515</TotalTime>
  <Words>575</Words>
  <Application>Microsoft Office PowerPoint</Application>
  <PresentationFormat>On-screen Show (4:3)</PresentationFormat>
  <Paragraphs>133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Wingdings</vt:lpstr>
      <vt:lpstr>Clarity</vt:lpstr>
      <vt:lpstr>PowerPoint Presentation</vt:lpstr>
      <vt:lpstr>PowerPoint Presentation</vt:lpstr>
      <vt:lpstr>Lecturer</vt:lpstr>
      <vt:lpstr>Objectives</vt:lpstr>
      <vt:lpstr>Weekly Activities</vt:lpstr>
      <vt:lpstr>Tutorials / Labs</vt:lpstr>
      <vt:lpstr>Important Dates</vt:lpstr>
      <vt:lpstr>Grading</vt:lpstr>
      <vt:lpstr>Module Website</vt:lpstr>
      <vt:lpstr>Other Tools</vt:lpstr>
      <vt:lpstr>Quick To-dos</vt:lpstr>
      <vt:lpstr>Messages for CS1010 Students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1188</cp:revision>
  <cp:lastPrinted>2014-07-03T23:44:46Z</cp:lastPrinted>
  <dcterms:created xsi:type="dcterms:W3CDTF">1998-09-05T15:03:32Z</dcterms:created>
  <dcterms:modified xsi:type="dcterms:W3CDTF">2021-01-12T05:57:43Z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