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9"/>
  </p:notesMasterIdLst>
  <p:handoutMasterIdLst>
    <p:handoutMasterId r:id="rId10"/>
  </p:handoutMasterIdLst>
  <p:sldIdLst>
    <p:sldId id="256" r:id="rId2"/>
    <p:sldId id="531" r:id="rId3"/>
    <p:sldId id="532" r:id="rId4"/>
    <p:sldId id="535" r:id="rId5"/>
    <p:sldId id="533" r:id="rId6"/>
    <p:sldId id="537" r:id="rId7"/>
    <p:sldId id="525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0" autoAdjust="0"/>
    <p:restoredTop sz="87185" autoAdjust="0"/>
  </p:normalViewPr>
  <p:slideViewPr>
    <p:cSldViewPr snapToGrid="0">
      <p:cViewPr varScale="1">
        <p:scale>
          <a:sx n="99" d="100"/>
          <a:sy n="99" d="100"/>
        </p:scale>
        <p:origin x="15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C7837600-31A8-421C-BE87-C44669FDAD51}"/>
    <pc:docChg chg="modSld">
      <pc:chgData name="Zhao Jin" userId="cd05a825-544c-438a-9ba1-08e63db50b47" providerId="ADAL" clId="{C7837600-31A8-421C-BE87-C44669FDAD51}" dt="2021-01-29T05:43:00.215" v="0"/>
      <pc:docMkLst>
        <pc:docMk/>
      </pc:docMkLst>
      <pc:sldChg chg="modSp mod">
        <pc:chgData name="Zhao Jin" userId="cd05a825-544c-438a-9ba1-08e63db50b47" providerId="ADAL" clId="{C7837600-31A8-421C-BE87-C44669FDAD51}" dt="2021-01-29T05:43:00.215" v="0"/>
        <pc:sldMkLst>
          <pc:docMk/>
          <pc:sldMk cId="3984392134" sldId="537"/>
        </pc:sldMkLst>
        <pc:spChg chg="mod">
          <ac:chgData name="Zhao Jin" userId="cd05a825-544c-438a-9ba1-08e63db50b47" providerId="ADAL" clId="{C7837600-31A8-421C-BE87-C44669FDAD51}" dt="2021-01-29T05:43:00.215" v="0"/>
          <ac:spMkLst>
            <pc:docMk/>
            <pc:sldMk cId="3984392134" sldId="537"/>
            <ac:spMk id="43" creationId="{00000000-0000-0000-0000-000000000000}"/>
          </ac:spMkLst>
        </pc:sp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1/29/2021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8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40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6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93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4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2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Problem Solving Techniques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Problem: Find the</a:t>
            </a:r>
            <a:r>
              <a:rPr lang="en-US" sz="2800" dirty="0">
                <a:solidFill>
                  <a:srgbClr val="0000FF"/>
                </a:solidFill>
              </a:rPr>
              <a:t> range (i.e., max-min)</a:t>
            </a:r>
            <a:r>
              <a:rPr lang="en-US" sz="2800" dirty="0"/>
              <a:t> of a list of numbers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0000FF"/>
                </a:solidFill>
              </a:rPr>
              <a:t>Algorithm: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Input</a:t>
            </a:r>
            <a:r>
              <a:rPr lang="en-US" sz="2400" dirty="0"/>
              <a:t>: Read in a list L of k numbers (</a:t>
            </a:r>
            <a:r>
              <a:rPr lang="en-US" sz="2400" dirty="0" err="1"/>
              <a:t>ReadInput</a:t>
            </a:r>
            <a:r>
              <a:rPr lang="en-US" sz="2400" dirty="0"/>
              <a:t>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Compute: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maximum </a:t>
            </a:r>
            <a:r>
              <a:rPr lang="en-US" sz="2000" dirty="0"/>
              <a:t>of a list L of k numbers (</a:t>
            </a:r>
            <a:r>
              <a:rPr lang="en-US" sz="2000" dirty="0" err="1"/>
              <a:t>FindMax</a:t>
            </a:r>
            <a:r>
              <a:rPr lang="en-US" sz="2000" dirty="0"/>
              <a:t>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minimum</a:t>
            </a:r>
            <a:r>
              <a:rPr lang="en-US" sz="2000" dirty="0"/>
              <a:t> of a list L of k numbers (???)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 the </a:t>
            </a:r>
            <a:r>
              <a:rPr lang="en-US" sz="2000" dirty="0">
                <a:solidFill>
                  <a:srgbClr val="0000FF"/>
                </a:solidFill>
              </a:rPr>
              <a:t>difference</a:t>
            </a:r>
            <a:r>
              <a:rPr lang="en-US" sz="2000" dirty="0"/>
              <a:t> between the maximum and the minimum (Arithmetic computation)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Output</a:t>
            </a:r>
            <a:r>
              <a:rPr lang="en-US" sz="2400" dirty="0"/>
              <a:t>: Print the range (</a:t>
            </a:r>
            <a:r>
              <a:rPr lang="en-US" sz="2400" dirty="0" err="1"/>
              <a:t>PrintOutput</a:t>
            </a:r>
            <a:r>
              <a:rPr lang="en-US" sz="2400" dirty="0"/>
              <a:t>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64724" y="2014728"/>
            <a:ext cx="3622076" cy="1231106"/>
          </a:xfrm>
          <a:prstGeom prst="rect">
            <a:avLst/>
          </a:prstGeom>
          <a:solidFill>
            <a:srgbClr val="FFFF99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1. Breaking it down!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2. Borrowing from what we know!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3. Wishful thinking!</a:t>
            </a:r>
          </a:p>
        </p:txBody>
      </p:sp>
    </p:spTree>
    <p:extLst>
      <p:ext uri="{BB962C8B-B14F-4D97-AF65-F5344CB8AC3E}">
        <p14:creationId xmlns:p14="http://schemas.microsoft.com/office/powerpoint/2010/main" val="25436783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More examples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Find the</a:t>
            </a:r>
            <a:r>
              <a:rPr lang="en-US" sz="2400" dirty="0">
                <a:solidFill>
                  <a:srgbClr val="0000FF"/>
                </a:solidFill>
              </a:rPr>
              <a:t> standard deviation</a:t>
            </a:r>
            <a:r>
              <a:rPr lang="en-US" sz="2400" dirty="0"/>
              <a:t> of a list L of k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i="1" dirty="0"/>
              <a:t>result: </a:t>
            </a:r>
            <a:r>
              <a:rPr lang="en-US" sz="2400" i="1" dirty="0" err="1"/>
              <a:t>sqrt</a:t>
            </a:r>
            <a:r>
              <a:rPr lang="en-US" sz="2400" i="1" dirty="0"/>
              <a:t> ( mean ( square ( subtract (L, k, mean (L, k)), k), k)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i="1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Function calling other functions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If we treat this computation as a </a:t>
            </a:r>
            <a:r>
              <a:rPr lang="en-US" sz="2000" dirty="0">
                <a:solidFill>
                  <a:srgbClr val="0000FF"/>
                </a:solidFill>
              </a:rPr>
              <a:t>function</a:t>
            </a:r>
            <a:r>
              <a:rPr lang="en-US" sz="2000" dirty="0"/>
              <a:t> </a:t>
            </a:r>
            <a:r>
              <a:rPr lang="en-US" sz="2000" i="1" dirty="0" err="1"/>
              <a:t>stddev</a:t>
            </a:r>
            <a:r>
              <a:rPr lang="en-US" sz="2000" i="1" dirty="0"/>
              <a:t> (L, k)</a:t>
            </a:r>
            <a:r>
              <a:rPr lang="en-US" sz="2000" dirty="0"/>
              <a:t>, it calls </a:t>
            </a:r>
            <a:r>
              <a:rPr lang="en-US" sz="2000" i="1" dirty="0" err="1"/>
              <a:t>sqrt</a:t>
            </a:r>
            <a:r>
              <a:rPr lang="en-US" sz="2000" dirty="0"/>
              <a:t>, </a:t>
            </a:r>
            <a:r>
              <a:rPr lang="en-US" sz="2000" i="1" dirty="0"/>
              <a:t>mean</a:t>
            </a:r>
            <a:r>
              <a:rPr lang="en-US" sz="2000" dirty="0"/>
              <a:t>, </a:t>
            </a:r>
            <a:r>
              <a:rPr lang="en-US" sz="2000" i="1" dirty="0"/>
              <a:t>square</a:t>
            </a:r>
            <a:r>
              <a:rPr lang="en-US" sz="2000" dirty="0"/>
              <a:t> and </a:t>
            </a:r>
            <a:r>
              <a:rPr lang="en-US" sz="2000" i="1" dirty="0"/>
              <a:t>subtract </a:t>
            </a:r>
            <a:r>
              <a:rPr lang="en-US" sz="2000" dirty="0"/>
              <a:t>to complete the computation.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263" y="2101830"/>
            <a:ext cx="2665936" cy="111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933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32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Even more examples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39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FindMax</a:t>
            </a:r>
            <a:r>
              <a:rPr lang="en-US" sz="2400" dirty="0"/>
              <a:t> (Recursion</a:t>
            </a:r>
            <a:r>
              <a:rPr lang="en-US" sz="2400"/>
              <a:t>): Use </a:t>
            </a:r>
            <a:r>
              <a:rPr lang="en-US" sz="2400" dirty="0"/>
              <a:t>a function max' (L, </a:t>
            </a:r>
            <a:r>
              <a:rPr lang="en-US" sz="2400" dirty="0" err="1"/>
              <a:t>i</a:t>
            </a:r>
            <a:r>
              <a:rPr lang="en-US" sz="2400" dirty="0"/>
              <a:t>, j) which computes the maximum among L</a:t>
            </a:r>
            <a:r>
              <a:rPr lang="en-US" sz="2400" baseline="-25000" dirty="0"/>
              <a:t>i</a:t>
            </a:r>
            <a:r>
              <a:rPr lang="en-US" sz="2400" dirty="0"/>
              <a:t>…</a:t>
            </a:r>
            <a:r>
              <a:rPr lang="en-US" sz="2400" dirty="0" err="1"/>
              <a:t>L</a:t>
            </a:r>
            <a:r>
              <a:rPr lang="en-US" sz="2400" baseline="-25000" dirty="0" err="1"/>
              <a:t>j</a:t>
            </a:r>
            <a:r>
              <a:rPr lang="en-US" sz="2400" dirty="0"/>
              <a:t> in a given list L</a:t>
            </a:r>
            <a:endParaRPr lang="en-US" sz="2400" baseline="-25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8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9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say L = {</a:t>
            </a:r>
            <a:r>
              <a:rPr lang="en-US" sz="2400" dirty="0">
                <a:solidFill>
                  <a:srgbClr val="0000FF"/>
                </a:solidFill>
              </a:rPr>
              <a:t>5, 9, 8, 1, 3, 2</a:t>
            </a:r>
            <a:r>
              <a:rPr lang="en-US" sz="2400" dirty="0"/>
              <a:t>}, </a:t>
            </a:r>
            <a:r>
              <a:rPr lang="en-US" sz="2400" dirty="0" err="1"/>
              <a:t>i</a:t>
            </a:r>
            <a:r>
              <a:rPr lang="en-US" sz="2400" dirty="0"/>
              <a:t> = 0, j = 5. </a:t>
            </a:r>
            <a:br>
              <a:rPr lang="en-US" sz="2400" dirty="0"/>
            </a:br>
            <a:r>
              <a:rPr lang="en-US" sz="2400" dirty="0"/>
              <a:t>max' (L, 0, 5) =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>
                <a:sym typeface="Wingdings" panose="05000000000000000000" pitchFamily="2" charset="2"/>
              </a:rPr>
              <a:t>i</a:t>
            </a:r>
            <a:r>
              <a:rPr lang="en-US" sz="2000" dirty="0">
                <a:sym typeface="Wingdings" panose="05000000000000000000" pitchFamily="2" charset="2"/>
              </a:rPr>
              <a:t> (0) == j (5)?  No. m is</a:t>
            </a:r>
            <a:r>
              <a:rPr lang="en-US" sz="2000" dirty="0"/>
              <a:t> max' (L, 1, 5) = 9 </a:t>
            </a:r>
            <a:r>
              <a:rPr lang="en-US" sz="2000" dirty="0">
                <a:sym typeface="Wingdings" panose="05000000000000000000" pitchFamily="2" charset="2"/>
              </a:rPr>
              <a:t> l</a:t>
            </a:r>
            <a:r>
              <a:rPr lang="en-US" sz="2000" baseline="-25000" dirty="0">
                <a:sym typeface="Wingdings" panose="05000000000000000000" pitchFamily="2" charset="2"/>
              </a:rPr>
              <a:t>0</a:t>
            </a:r>
            <a:r>
              <a:rPr lang="en-US" sz="2000" dirty="0">
                <a:sym typeface="Wingdings" panose="05000000000000000000" pitchFamily="2" charset="2"/>
              </a:rPr>
              <a:t> (5) &gt; m (9)?  No. The answer is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m (9)</a:t>
            </a:r>
            <a:r>
              <a:rPr lang="en-US" sz="2000" dirty="0">
                <a:sym typeface="Wingdings" panose="05000000000000000000" pitchFamily="2" charset="2"/>
              </a:rPr>
              <a:t>, which is the same as max (L, 6). </a:t>
            </a:r>
            <a:endParaRPr lang="en-US" sz="20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8" t="4776" r="7635" b="5305"/>
          <a:stretch/>
        </p:blipFill>
        <p:spPr>
          <a:xfrm>
            <a:off x="986190" y="2206653"/>
            <a:ext cx="7432177" cy="2954796"/>
          </a:xfrm>
          <a:prstGeom prst="rect">
            <a:avLst/>
          </a:prstGeom>
        </p:spPr>
      </p:pic>
      <p:sp>
        <p:nvSpPr>
          <p:cNvPr id="2" name="Down Arrow 1">
            <a:extLst>
              <a:ext uri="{FF2B5EF4-FFF2-40B4-BE49-F238E27FC236}">
                <a16:creationId xmlns:a16="http://schemas.microsoft.com/office/drawing/2014/main" id="{E3422448-94B2-0F4B-AAE6-2DF38C94C92F}"/>
              </a:ext>
            </a:extLst>
          </p:cNvPr>
          <p:cNvSpPr/>
          <p:nvPr/>
        </p:nvSpPr>
        <p:spPr>
          <a:xfrm rot="3187808">
            <a:off x="4604657" y="2862942"/>
            <a:ext cx="696686" cy="55517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4817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 #2: Yet another solution for </a:t>
            </a:r>
            <a:r>
              <a:rPr lang="en-GB" dirty="0" err="1">
                <a:solidFill>
                  <a:srgbClr val="0000FF"/>
                </a:solidFill>
              </a:rPr>
              <a:t>FindMax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/>
              <a:t>FindMax</a:t>
            </a:r>
            <a:r>
              <a:rPr lang="en-US" sz="2400" dirty="0"/>
              <a:t> (Recursion): Use a function max'' (L, r) which computes the maximum among L</a:t>
            </a:r>
            <a:r>
              <a:rPr lang="en-US" sz="2400" baseline="-25000" dirty="0"/>
              <a:t>0</a:t>
            </a:r>
            <a:r>
              <a:rPr lang="en-US" sz="2400" dirty="0"/>
              <a:t>…</a:t>
            </a:r>
            <a:r>
              <a:rPr lang="en-US" sz="2400" dirty="0" err="1"/>
              <a:t>L</a:t>
            </a:r>
            <a:r>
              <a:rPr lang="en-US" sz="2400" baseline="-25000" dirty="0" err="1"/>
              <a:t>r</a:t>
            </a:r>
            <a:r>
              <a:rPr lang="en-US" sz="2400" dirty="0"/>
              <a:t> in a given list L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32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32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baseline="-25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E.g., Let say L = {</a:t>
            </a:r>
            <a:r>
              <a:rPr lang="en-US" sz="2400" dirty="0">
                <a:solidFill>
                  <a:srgbClr val="0000FF"/>
                </a:solidFill>
              </a:rPr>
              <a:t>5, 9, 8, 1, 3, 2</a:t>
            </a:r>
            <a:r>
              <a:rPr lang="en-US" sz="2400" dirty="0"/>
              <a:t>}, r = 5. </a:t>
            </a:r>
            <a:br>
              <a:rPr lang="en-US" sz="2400" dirty="0"/>
            </a:br>
            <a:r>
              <a:rPr lang="en-US" sz="2400" dirty="0"/>
              <a:t>max'' (L, 5) = …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>
                <a:sym typeface="Wingdings" panose="05000000000000000000" pitchFamily="2" charset="2"/>
              </a:rPr>
              <a:t>0 == r (5)?  No. m is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max'' (L, 4)</a:t>
            </a:r>
            <a:r>
              <a:rPr lang="en-US" sz="2000" dirty="0"/>
              <a:t> = 9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l</a:t>
            </a:r>
            <a:r>
              <a:rPr lang="en-US" sz="2000" baseline="-25000" dirty="0" err="1">
                <a:sym typeface="Wingdings" panose="05000000000000000000" pitchFamily="2" charset="2"/>
              </a:rPr>
              <a:t>r</a:t>
            </a:r>
            <a:r>
              <a:rPr lang="en-US" sz="2000" dirty="0">
                <a:sym typeface="Wingdings" panose="05000000000000000000" pitchFamily="2" charset="2"/>
              </a:rPr>
              <a:t> (2) &gt; m (9)?  No. The answer is </a:t>
            </a:r>
            <a:r>
              <a:rPr lang="en-US" sz="2000" dirty="0">
                <a:solidFill>
                  <a:srgbClr val="0000FF"/>
                </a:solidFill>
                <a:sym typeface="Wingdings" panose="05000000000000000000" pitchFamily="2" charset="2"/>
              </a:rPr>
              <a:t>m (9)</a:t>
            </a:r>
            <a:r>
              <a:rPr lang="en-US" sz="2000" dirty="0">
                <a:sym typeface="Wingdings" panose="05000000000000000000" pitchFamily="2" charset="2"/>
              </a:rPr>
              <a:t>, which is the same as max' (L, 0, 5) </a:t>
            </a:r>
            <a:endParaRPr lang="en-US" sz="20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baseline="-25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8" t="4776" r="7635" b="5305"/>
          <a:stretch/>
        </p:blipFill>
        <p:spPr>
          <a:xfrm>
            <a:off x="994890" y="2219490"/>
            <a:ext cx="7432177" cy="295479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89220" y="2289312"/>
            <a:ext cx="17678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i="1" dirty="0"/>
              <a:t>max''(L, 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4653" y="2397778"/>
            <a:ext cx="234727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i="1" dirty="0"/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68587" y="3611728"/>
            <a:ext cx="982233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/>
              <a:t>r equals 0?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55133" y="4758818"/>
            <a:ext cx="189753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err="1"/>
              <a:t>l</a:t>
            </a:r>
            <a:r>
              <a:rPr lang="en-US" sz="1400" b="1" i="1" baseline="-25000" dirty="0" err="1"/>
              <a:t>r</a:t>
            </a:r>
            <a:endParaRPr lang="en-US" sz="1400" b="1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608070" y="3496386"/>
            <a:ext cx="1002030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i="1" dirty="0"/>
              <a:t>set m to </a:t>
            </a:r>
            <a:endParaRPr lang="en-US" sz="1400" b="1" i="1" baseline="-25000" dirty="0"/>
          </a:p>
          <a:p>
            <a:pPr algn="ctr"/>
            <a:r>
              <a:rPr lang="en-US" sz="1400" b="1" i="1" dirty="0"/>
              <a:t>max''(L, r-1)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08930" y="3604107"/>
            <a:ext cx="1002030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i="1" dirty="0"/>
              <a:t>is </a:t>
            </a:r>
            <a:r>
              <a:rPr lang="en-US" sz="1400" b="1" i="1" dirty="0" err="1"/>
              <a:t>l</a:t>
            </a:r>
            <a:r>
              <a:rPr lang="en-US" sz="1400" b="1" i="1" baseline="-25000" dirty="0" err="1"/>
              <a:t>r</a:t>
            </a:r>
            <a:r>
              <a:rPr lang="en-US" sz="1400" b="1" i="1" dirty="0"/>
              <a:t> &gt; m ?</a:t>
            </a:r>
          </a:p>
        </p:txBody>
      </p:sp>
    </p:spTree>
    <p:extLst>
      <p:ext uri="{BB962C8B-B14F-4D97-AF65-F5344CB8AC3E}">
        <p14:creationId xmlns:p14="http://schemas.microsoft.com/office/powerpoint/2010/main" val="26670693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Type declaration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954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Declare the type of a variable so that the computer can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Allocate the right number of bits in memory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Interpret the value accordingly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800" dirty="0"/>
              <a:t> </a:t>
            </a:r>
            <a:endParaRPr lang="en-US" sz="12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Examples of type declarations in 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FF"/>
                </a:solidFill>
              </a:rPr>
              <a:t> value;</a:t>
            </a:r>
            <a:r>
              <a:rPr lang="en-US" sz="2400" dirty="0"/>
              <a:t> 2 or 4 bytes, signed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char </a:t>
            </a:r>
            <a:r>
              <a:rPr lang="en-US" sz="2400" dirty="0" err="1">
                <a:solidFill>
                  <a:srgbClr val="0000FF"/>
                </a:solidFill>
              </a:rPr>
              <a:t>ch</a:t>
            </a:r>
            <a:r>
              <a:rPr lang="en-US" sz="2400" dirty="0">
                <a:solidFill>
                  <a:srgbClr val="0000FF"/>
                </a:solidFill>
              </a:rPr>
              <a:t>; </a:t>
            </a:r>
            <a:r>
              <a:rPr lang="en-US" sz="2400" dirty="0"/>
              <a:t>1 byte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float </a:t>
            </a:r>
            <a:r>
              <a:rPr lang="en-US" sz="2400" dirty="0" err="1">
                <a:solidFill>
                  <a:srgbClr val="0000FF"/>
                </a:solidFill>
              </a:rPr>
              <a:t>ave</a:t>
            </a:r>
            <a:r>
              <a:rPr lang="en-US" sz="2400" dirty="0">
                <a:solidFill>
                  <a:srgbClr val="0000FF"/>
                </a:solidFill>
              </a:rPr>
              <a:t>; </a:t>
            </a:r>
            <a:r>
              <a:rPr lang="en-US" sz="2400" dirty="0"/>
              <a:t>4 bytes</a:t>
            </a:r>
          </a:p>
          <a:p>
            <a:pPr marL="1257300" lvl="2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98439213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Week2 -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341033" y="1402461"/>
            <a:ext cx="646946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4000" dirty="0"/>
              <a:t>A C program is just </a:t>
            </a:r>
            <a:br>
              <a:rPr lang="en-US" sz="4000" dirty="0"/>
            </a:br>
            <a:r>
              <a:rPr lang="en-US" sz="4000" dirty="0">
                <a:solidFill>
                  <a:srgbClr val="0000FF"/>
                </a:solidFill>
              </a:rPr>
              <a:t>a collection of functions</a:t>
            </a:r>
            <a:r>
              <a:rPr lang="en-US" sz="4000" dirty="0"/>
              <a:t>.</a:t>
            </a:r>
          </a:p>
          <a:p>
            <a:pPr marL="288925" indent="-288925"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11" name="HighlightTextShape201406241503265130"/>
          <p:cNvSpPr>
            <a:spLocks noChangeArrowheads="1"/>
          </p:cNvSpPr>
          <p:nvPr/>
        </p:nvSpPr>
        <p:spPr bwMode="auto">
          <a:xfrm>
            <a:off x="380004" y="3810000"/>
            <a:ext cx="8391524" cy="149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4000" dirty="0"/>
              <a:t>Remember to </a:t>
            </a:r>
            <a:br>
              <a:rPr lang="en-US" sz="4000" dirty="0"/>
            </a:br>
            <a:r>
              <a:rPr lang="en-US" sz="4000" dirty="0">
                <a:solidFill>
                  <a:srgbClr val="0000FF"/>
                </a:solidFill>
              </a:rPr>
              <a:t>declare the types of your variables </a:t>
            </a:r>
            <a:br>
              <a:rPr lang="en-US" sz="4000" dirty="0">
                <a:solidFill>
                  <a:srgbClr val="0000FF"/>
                </a:solidFill>
              </a:rPr>
            </a:br>
            <a:r>
              <a:rPr lang="en-US" sz="4000" dirty="0"/>
              <a:t>in a C program.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711625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13201</TotalTime>
  <Words>587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Clarity</vt:lpstr>
      <vt:lpstr>PowerPoint Presentation</vt:lpstr>
      <vt:lpstr>Problem Solving Techniques</vt:lpstr>
      <vt:lpstr>More examples</vt:lpstr>
      <vt:lpstr>Even more examples</vt:lpstr>
      <vt:lpstr>Ex #2: Yet another solution for FindMax</vt:lpstr>
      <vt:lpstr>Type declaration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1228</cp:revision>
  <cp:lastPrinted>2014-06-20T04:24:53Z</cp:lastPrinted>
  <dcterms:created xsi:type="dcterms:W3CDTF">1998-09-05T15:03:32Z</dcterms:created>
  <dcterms:modified xsi:type="dcterms:W3CDTF">2021-01-29T05:43:00Z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