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524" r:id="rId3"/>
    <p:sldId id="529" r:id="rId4"/>
    <p:sldId id="526" r:id="rId5"/>
    <p:sldId id="527" r:id="rId6"/>
    <p:sldId id="530" r:id="rId7"/>
    <p:sldId id="528" r:id="rId8"/>
    <p:sldId id="531" r:id="rId9"/>
    <p:sldId id="525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66FF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87185" autoAdjust="0"/>
  </p:normalViewPr>
  <p:slideViewPr>
    <p:cSldViewPr snapToGrid="0">
      <p:cViewPr varScale="1">
        <p:scale>
          <a:sx n="100" d="100"/>
          <a:sy n="100" d="100"/>
        </p:scale>
        <p:origin x="13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40B02829-7445-394A-990C-032942059FD9}"/>
    <pc:docChg chg="custSel modSld">
      <pc:chgData name="Zhao Jin" userId="cd05a825-544c-438a-9ba1-08e63db50b47" providerId="ADAL" clId="{40B02829-7445-394A-990C-032942059FD9}" dt="2021-01-18T05:50:34.611" v="4" actId="478"/>
      <pc:docMkLst>
        <pc:docMk/>
      </pc:docMkLst>
      <pc:sldChg chg="delSp">
        <pc:chgData name="Zhao Jin" userId="cd05a825-544c-438a-9ba1-08e63db50b47" providerId="ADAL" clId="{40B02829-7445-394A-990C-032942059FD9}" dt="2021-01-18T05:50:34.611" v="4" actId="478"/>
        <pc:sldMkLst>
          <pc:docMk/>
          <pc:sldMk cId="3871162519" sldId="525"/>
        </pc:sldMkLst>
        <pc:spChg chg="del">
          <ac:chgData name="Zhao Jin" userId="cd05a825-544c-438a-9ba1-08e63db50b47" providerId="ADAL" clId="{40B02829-7445-394A-990C-032942059FD9}" dt="2021-01-18T05:50:34.611" v="4" actId="478"/>
          <ac:spMkLst>
            <pc:docMk/>
            <pc:sldMk cId="3871162519" sldId="525"/>
            <ac:spMk id="24582" creationId="{00000000-0000-0000-0000-000000000000}"/>
          </ac:spMkLst>
        </pc:spChg>
      </pc:sldChg>
      <pc:sldChg chg="modSp">
        <pc:chgData name="Zhao Jin" userId="cd05a825-544c-438a-9ba1-08e63db50b47" providerId="ADAL" clId="{40B02829-7445-394A-990C-032942059FD9}" dt="2021-01-18T05:50:03.685" v="3" actId="122"/>
        <pc:sldMkLst>
          <pc:docMk/>
          <pc:sldMk cId="770306953" sldId="526"/>
        </pc:sldMkLst>
        <pc:graphicFrameChg chg="modGraphic">
          <ac:chgData name="Zhao Jin" userId="cd05a825-544c-438a-9ba1-08e63db50b47" providerId="ADAL" clId="{40B02829-7445-394A-990C-032942059FD9}" dt="2021-01-18T05:50:03.685" v="3" actId="122"/>
          <ac:graphicFrameMkLst>
            <pc:docMk/>
            <pc:sldMk cId="770306953" sldId="526"/>
            <ac:graphicFrameMk id="7" creationId="{00000000-0000-0000-0000-000000000000}"/>
          </ac:graphicFrameMkLst>
        </pc:graphicFrameChg>
        <pc:graphicFrameChg chg="modGraphic">
          <ac:chgData name="Zhao Jin" userId="cd05a825-544c-438a-9ba1-08e63db50b47" providerId="ADAL" clId="{40B02829-7445-394A-990C-032942059FD9}" dt="2021-01-18T05:49:57.612" v="2" actId="122"/>
          <ac:graphicFrameMkLst>
            <pc:docMk/>
            <pc:sldMk cId="770306953" sldId="526"/>
            <ac:graphicFrameMk id="16" creationId="{00000000-0000-0000-0000-000000000000}"/>
          </ac:graphicFrameMkLst>
        </pc:graphicFrameChg>
      </pc:sldChg>
      <pc:sldChg chg="modAnim">
        <pc:chgData name="Zhao Jin" userId="cd05a825-544c-438a-9ba1-08e63db50b47" providerId="ADAL" clId="{40B02829-7445-394A-990C-032942059FD9}" dt="2021-01-18T05:49:08.491" v="0"/>
        <pc:sldMkLst>
          <pc:docMk/>
          <pc:sldMk cId="4288789163" sldId="52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71F4E-EFCC-4489-9D4F-A04749EEC3C7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949E5D0-E3AE-440C-84E0-4D335FE357A3}">
      <dgm:prSet phldrT="[Text]" custT="1"/>
      <dgm:spPr/>
      <dgm:t>
        <a:bodyPr/>
        <a:lstStyle/>
        <a:p>
          <a:r>
            <a:rPr lang="en-US" sz="3600" dirty="0"/>
            <a:t>Compile</a:t>
          </a:r>
        </a:p>
      </dgm:t>
    </dgm:pt>
    <dgm:pt modelId="{1DC2CE05-67FE-404B-A1FA-DE130E295249}" type="parTrans" cxnId="{C779B286-9221-49AC-B04F-9C2D0436B319}">
      <dgm:prSet/>
      <dgm:spPr/>
      <dgm:t>
        <a:bodyPr/>
        <a:lstStyle/>
        <a:p>
          <a:endParaRPr lang="en-US"/>
        </a:p>
      </dgm:t>
    </dgm:pt>
    <dgm:pt modelId="{58AB6B1C-C21F-4364-ACA8-705E866302CC}" type="sibTrans" cxnId="{C779B286-9221-49AC-B04F-9C2D0436B319}">
      <dgm:prSet/>
      <dgm:spPr/>
      <dgm:t>
        <a:bodyPr/>
        <a:lstStyle/>
        <a:p>
          <a:endParaRPr lang="en-US"/>
        </a:p>
      </dgm:t>
    </dgm:pt>
    <dgm:pt modelId="{D459C53D-C842-4379-B987-E4C10069BCDB}">
      <dgm:prSet phldrT="[Text]" custT="1"/>
      <dgm:spPr/>
      <dgm:t>
        <a:bodyPr/>
        <a:lstStyle/>
        <a:p>
          <a:r>
            <a:rPr lang="en-US" sz="3600" dirty="0"/>
            <a:t>Execute</a:t>
          </a:r>
        </a:p>
      </dgm:t>
    </dgm:pt>
    <dgm:pt modelId="{3EDB57BF-3425-4E1F-8303-6E3721F62824}" type="parTrans" cxnId="{CF3EF0A6-E957-4029-8642-ACC0FDEBD4C3}">
      <dgm:prSet/>
      <dgm:spPr/>
      <dgm:t>
        <a:bodyPr/>
        <a:lstStyle/>
        <a:p>
          <a:endParaRPr lang="en-US"/>
        </a:p>
      </dgm:t>
    </dgm:pt>
    <dgm:pt modelId="{F6C2D785-60EF-4587-AFCF-1F8354AF04F3}" type="sibTrans" cxnId="{CF3EF0A6-E957-4029-8642-ACC0FDEBD4C3}">
      <dgm:prSet/>
      <dgm:spPr/>
      <dgm:t>
        <a:bodyPr/>
        <a:lstStyle/>
        <a:p>
          <a:endParaRPr lang="en-US"/>
        </a:p>
      </dgm:t>
    </dgm:pt>
    <dgm:pt modelId="{B3C1612D-F49E-46F5-96F5-811B17CA5296}">
      <dgm:prSet phldrT="[Text]" custT="1"/>
      <dgm:spPr/>
      <dgm:t>
        <a:bodyPr/>
        <a:lstStyle/>
        <a:p>
          <a:r>
            <a:rPr lang="en-US" sz="3600" dirty="0"/>
            <a:t>Edit</a:t>
          </a:r>
        </a:p>
      </dgm:t>
    </dgm:pt>
    <dgm:pt modelId="{C593E684-A8A4-4FD4-9D15-7AC9144F249C}" type="parTrans" cxnId="{7EAAD49D-1FAA-4B58-AF37-EB3EB875D7FE}">
      <dgm:prSet/>
      <dgm:spPr/>
      <dgm:t>
        <a:bodyPr/>
        <a:lstStyle/>
        <a:p>
          <a:endParaRPr lang="en-US"/>
        </a:p>
      </dgm:t>
    </dgm:pt>
    <dgm:pt modelId="{410C827A-8B8F-4BD2-9371-0AF8EB9697F0}" type="sibTrans" cxnId="{7EAAD49D-1FAA-4B58-AF37-EB3EB875D7FE}">
      <dgm:prSet/>
      <dgm:spPr/>
      <dgm:t>
        <a:bodyPr/>
        <a:lstStyle/>
        <a:p>
          <a:endParaRPr lang="en-US"/>
        </a:p>
      </dgm:t>
    </dgm:pt>
    <dgm:pt modelId="{C6F4ECA5-8E55-49A7-A124-2FE27845719F}" type="pres">
      <dgm:prSet presAssocID="{97371F4E-EFCC-4489-9D4F-A04749EEC3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C634C-629D-4161-88AF-27FCE15AF6B7}" type="pres">
      <dgm:prSet presAssocID="{2949E5D0-E3AE-440C-84E0-4D335FE357A3}" presName="dummy" presStyleCnt="0"/>
      <dgm:spPr/>
    </dgm:pt>
    <dgm:pt modelId="{DAD424E8-6E6A-4FDA-B3E6-483CA922E066}" type="pres">
      <dgm:prSet presAssocID="{2949E5D0-E3AE-440C-84E0-4D335FE357A3}" presName="node" presStyleLbl="revTx" presStyleIdx="0" presStyleCnt="3" custScaleX="139921" custRadScaleRad="108985" custRadScaleInc="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E39B1-DEE8-4A45-A385-F29C53872361}" type="pres">
      <dgm:prSet presAssocID="{58AB6B1C-C21F-4364-ACA8-705E866302CC}" presName="sibTrans" presStyleLbl="node1" presStyleIdx="0" presStyleCnt="3"/>
      <dgm:spPr/>
      <dgm:t>
        <a:bodyPr/>
        <a:lstStyle/>
        <a:p>
          <a:endParaRPr lang="en-US"/>
        </a:p>
      </dgm:t>
    </dgm:pt>
    <dgm:pt modelId="{76FA96CB-7B53-4B64-9D50-6A84EDF8069E}" type="pres">
      <dgm:prSet presAssocID="{D459C53D-C842-4379-B987-E4C10069BCDB}" presName="dummy" presStyleCnt="0"/>
      <dgm:spPr/>
    </dgm:pt>
    <dgm:pt modelId="{2B2AA75F-9619-46A2-A649-4845E114DAD3}" type="pres">
      <dgm:prSet presAssocID="{D459C53D-C842-4379-B987-E4C10069BCDB}" presName="node" presStyleLbl="revTx" presStyleIdx="1" presStyleCnt="3" custScaleX="137713" custRadScaleRad="112525" custRadScaleInc="-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5407C-2ABA-4D53-A6E4-65C1E42F44ED}" type="pres">
      <dgm:prSet presAssocID="{F6C2D785-60EF-4587-AFCF-1F8354AF04F3}" presName="sibTrans" presStyleLbl="node1" presStyleIdx="1" presStyleCnt="3"/>
      <dgm:spPr/>
      <dgm:t>
        <a:bodyPr/>
        <a:lstStyle/>
        <a:p>
          <a:endParaRPr lang="en-US"/>
        </a:p>
      </dgm:t>
    </dgm:pt>
    <dgm:pt modelId="{7647305E-982E-4611-88D4-4B010B25F2E9}" type="pres">
      <dgm:prSet presAssocID="{B3C1612D-F49E-46F5-96F5-811B17CA5296}" presName="dummy" presStyleCnt="0"/>
      <dgm:spPr/>
    </dgm:pt>
    <dgm:pt modelId="{CA33C156-38C2-47B4-B412-AC0AD426ECA9}" type="pres">
      <dgm:prSet presAssocID="{B3C1612D-F49E-46F5-96F5-811B17CA5296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F257E-0E6F-48A7-B73F-3BF9D7D3B8C9}" type="pres">
      <dgm:prSet presAssocID="{410C827A-8B8F-4BD2-9371-0AF8EB9697F0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C779B286-9221-49AC-B04F-9C2D0436B319}" srcId="{97371F4E-EFCC-4489-9D4F-A04749EEC3C7}" destId="{2949E5D0-E3AE-440C-84E0-4D335FE357A3}" srcOrd="0" destOrd="0" parTransId="{1DC2CE05-67FE-404B-A1FA-DE130E295249}" sibTransId="{58AB6B1C-C21F-4364-ACA8-705E866302CC}"/>
    <dgm:cxn modelId="{8D70B86B-2547-4F3D-87CA-A8CF59C60AE6}" type="presOf" srcId="{B3C1612D-F49E-46F5-96F5-811B17CA5296}" destId="{CA33C156-38C2-47B4-B412-AC0AD426ECA9}" srcOrd="0" destOrd="0" presId="urn:microsoft.com/office/officeart/2005/8/layout/cycle1"/>
    <dgm:cxn modelId="{7EAAD49D-1FAA-4B58-AF37-EB3EB875D7FE}" srcId="{97371F4E-EFCC-4489-9D4F-A04749EEC3C7}" destId="{B3C1612D-F49E-46F5-96F5-811B17CA5296}" srcOrd="2" destOrd="0" parTransId="{C593E684-A8A4-4FD4-9D15-7AC9144F249C}" sibTransId="{410C827A-8B8F-4BD2-9371-0AF8EB9697F0}"/>
    <dgm:cxn modelId="{A4792A78-1EC2-424B-8EC2-A7612ED7AF1C}" type="presOf" srcId="{F6C2D785-60EF-4587-AFCF-1F8354AF04F3}" destId="{1DA5407C-2ABA-4D53-A6E4-65C1E42F44ED}" srcOrd="0" destOrd="0" presId="urn:microsoft.com/office/officeart/2005/8/layout/cycle1"/>
    <dgm:cxn modelId="{3DFE1868-F02C-4B13-9849-7A122281CBEF}" type="presOf" srcId="{97371F4E-EFCC-4489-9D4F-A04749EEC3C7}" destId="{C6F4ECA5-8E55-49A7-A124-2FE27845719F}" srcOrd="0" destOrd="0" presId="urn:microsoft.com/office/officeart/2005/8/layout/cycle1"/>
    <dgm:cxn modelId="{5B691C2F-F09A-4BF1-98F8-E622C04813F4}" type="presOf" srcId="{D459C53D-C842-4379-B987-E4C10069BCDB}" destId="{2B2AA75F-9619-46A2-A649-4845E114DAD3}" srcOrd="0" destOrd="0" presId="urn:microsoft.com/office/officeart/2005/8/layout/cycle1"/>
    <dgm:cxn modelId="{E42864D7-E41D-4C60-9EAC-61CA70C65A26}" type="presOf" srcId="{2949E5D0-E3AE-440C-84E0-4D335FE357A3}" destId="{DAD424E8-6E6A-4FDA-B3E6-483CA922E066}" srcOrd="0" destOrd="0" presId="urn:microsoft.com/office/officeart/2005/8/layout/cycle1"/>
    <dgm:cxn modelId="{F66D82C3-560B-468A-AE7D-223F0F573514}" type="presOf" srcId="{58AB6B1C-C21F-4364-ACA8-705E866302CC}" destId="{5ACE39B1-DEE8-4A45-A385-F29C53872361}" srcOrd="0" destOrd="0" presId="urn:microsoft.com/office/officeart/2005/8/layout/cycle1"/>
    <dgm:cxn modelId="{CF3EF0A6-E957-4029-8642-ACC0FDEBD4C3}" srcId="{97371F4E-EFCC-4489-9D4F-A04749EEC3C7}" destId="{D459C53D-C842-4379-B987-E4C10069BCDB}" srcOrd="1" destOrd="0" parTransId="{3EDB57BF-3425-4E1F-8303-6E3721F62824}" sibTransId="{F6C2D785-60EF-4587-AFCF-1F8354AF04F3}"/>
    <dgm:cxn modelId="{F1240A7E-DED7-44D5-BA86-D17EA2CC1C4D}" type="presOf" srcId="{410C827A-8B8F-4BD2-9371-0AF8EB9697F0}" destId="{52CF257E-0E6F-48A7-B73F-3BF9D7D3B8C9}" srcOrd="0" destOrd="0" presId="urn:microsoft.com/office/officeart/2005/8/layout/cycle1"/>
    <dgm:cxn modelId="{2D210F4E-A39C-4908-947D-E7CBAC45DFA5}" type="presParOf" srcId="{C6F4ECA5-8E55-49A7-A124-2FE27845719F}" destId="{D26C634C-629D-4161-88AF-27FCE15AF6B7}" srcOrd="0" destOrd="0" presId="urn:microsoft.com/office/officeart/2005/8/layout/cycle1"/>
    <dgm:cxn modelId="{A819A0C2-92E7-44EC-9219-3C9040AA086B}" type="presParOf" srcId="{C6F4ECA5-8E55-49A7-A124-2FE27845719F}" destId="{DAD424E8-6E6A-4FDA-B3E6-483CA922E066}" srcOrd="1" destOrd="0" presId="urn:microsoft.com/office/officeart/2005/8/layout/cycle1"/>
    <dgm:cxn modelId="{840E912A-E872-4305-9E4B-9F179B938C6D}" type="presParOf" srcId="{C6F4ECA5-8E55-49A7-A124-2FE27845719F}" destId="{5ACE39B1-DEE8-4A45-A385-F29C53872361}" srcOrd="2" destOrd="0" presId="urn:microsoft.com/office/officeart/2005/8/layout/cycle1"/>
    <dgm:cxn modelId="{AC4BFEFE-8285-4384-9583-612122BCA5F5}" type="presParOf" srcId="{C6F4ECA5-8E55-49A7-A124-2FE27845719F}" destId="{76FA96CB-7B53-4B64-9D50-6A84EDF8069E}" srcOrd="3" destOrd="0" presId="urn:microsoft.com/office/officeart/2005/8/layout/cycle1"/>
    <dgm:cxn modelId="{47968616-7E63-473E-B604-6AC423CD6168}" type="presParOf" srcId="{C6F4ECA5-8E55-49A7-A124-2FE27845719F}" destId="{2B2AA75F-9619-46A2-A649-4845E114DAD3}" srcOrd="4" destOrd="0" presId="urn:microsoft.com/office/officeart/2005/8/layout/cycle1"/>
    <dgm:cxn modelId="{05875CAC-3DF2-4E20-8B75-3AEAB50FBDA6}" type="presParOf" srcId="{C6F4ECA5-8E55-49A7-A124-2FE27845719F}" destId="{1DA5407C-2ABA-4D53-A6E4-65C1E42F44ED}" srcOrd="5" destOrd="0" presId="urn:microsoft.com/office/officeart/2005/8/layout/cycle1"/>
    <dgm:cxn modelId="{D4A95FCF-B019-4F27-93F5-5E3EF4679716}" type="presParOf" srcId="{C6F4ECA5-8E55-49A7-A124-2FE27845719F}" destId="{7647305E-982E-4611-88D4-4B010B25F2E9}" srcOrd="6" destOrd="0" presId="urn:microsoft.com/office/officeart/2005/8/layout/cycle1"/>
    <dgm:cxn modelId="{182037DB-9949-4E12-8B9E-ED68D9CBA89C}" type="presParOf" srcId="{C6F4ECA5-8E55-49A7-A124-2FE27845719F}" destId="{CA33C156-38C2-47B4-B412-AC0AD426ECA9}" srcOrd="7" destOrd="0" presId="urn:microsoft.com/office/officeart/2005/8/layout/cycle1"/>
    <dgm:cxn modelId="{6E42B38F-27E6-4265-93E6-A919DA93709B}" type="presParOf" srcId="{C6F4ECA5-8E55-49A7-A124-2FE27845719F}" destId="{52CF257E-0E6F-48A7-B73F-3BF9D7D3B8C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424E8-6E6A-4FDA-B3E6-483CA922E066}">
      <dsp:nvSpPr>
        <dsp:cNvPr id="0" name=""/>
        <dsp:cNvSpPr/>
      </dsp:nvSpPr>
      <dsp:spPr>
        <a:xfrm>
          <a:off x="3264167" y="308071"/>
          <a:ext cx="2076170" cy="1483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Compile</a:t>
          </a:r>
        </a:p>
      </dsp:txBody>
      <dsp:txXfrm>
        <a:off x="3264167" y="308071"/>
        <a:ext cx="2076170" cy="1483816"/>
      </dsp:txXfrm>
    </dsp:sp>
    <dsp:sp modelId="{5ACE39B1-DEE8-4A45-A385-F29C53872361}">
      <dsp:nvSpPr>
        <dsp:cNvPr id="0" name=""/>
        <dsp:cNvSpPr/>
      </dsp:nvSpPr>
      <dsp:spPr>
        <a:xfrm>
          <a:off x="1284648" y="-120336"/>
          <a:ext cx="3505931" cy="3505931"/>
        </a:xfrm>
        <a:prstGeom prst="circularArrow">
          <a:avLst>
            <a:gd name="adj1" fmla="val 8253"/>
            <a:gd name="adj2" fmla="val 576503"/>
            <a:gd name="adj3" fmla="val 2525431"/>
            <a:gd name="adj4" fmla="val 381111"/>
            <a:gd name="adj5" fmla="val 9628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AA75F-9619-46A2-A649-4845E114DAD3}">
      <dsp:nvSpPr>
        <dsp:cNvPr id="0" name=""/>
        <dsp:cNvSpPr/>
      </dsp:nvSpPr>
      <dsp:spPr>
        <a:xfrm>
          <a:off x="1886405" y="2453183"/>
          <a:ext cx="2043408" cy="1483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Execute</a:t>
          </a:r>
        </a:p>
      </dsp:txBody>
      <dsp:txXfrm>
        <a:off x="1886405" y="2453183"/>
        <a:ext cx="2043408" cy="1483816"/>
      </dsp:txXfrm>
    </dsp:sp>
    <dsp:sp modelId="{1DA5407C-2ABA-4D53-A6E4-65C1E42F44ED}">
      <dsp:nvSpPr>
        <dsp:cNvPr id="0" name=""/>
        <dsp:cNvSpPr/>
      </dsp:nvSpPr>
      <dsp:spPr>
        <a:xfrm>
          <a:off x="1146991" y="3605"/>
          <a:ext cx="3505931" cy="3505931"/>
        </a:xfrm>
        <a:prstGeom prst="circularArrow">
          <a:avLst>
            <a:gd name="adj1" fmla="val 8253"/>
            <a:gd name="adj2" fmla="val 576503"/>
            <a:gd name="adj3" fmla="val 10178290"/>
            <a:gd name="adj4" fmla="val 8085389"/>
            <a:gd name="adj5" fmla="val 9628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3C156-38C2-47B4-B412-AC0AD426ECA9}">
      <dsp:nvSpPr>
        <dsp:cNvPr id="0" name=""/>
        <dsp:cNvSpPr/>
      </dsp:nvSpPr>
      <dsp:spPr>
        <a:xfrm>
          <a:off x="911351" y="291683"/>
          <a:ext cx="1483816" cy="1483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Edit</a:t>
          </a:r>
        </a:p>
      </dsp:txBody>
      <dsp:txXfrm>
        <a:off x="911351" y="291683"/>
        <a:ext cx="1483816" cy="1483816"/>
      </dsp:txXfrm>
    </dsp:sp>
    <dsp:sp modelId="{52CF257E-0E6F-48A7-B73F-3BF9D7D3B8C9}">
      <dsp:nvSpPr>
        <dsp:cNvPr id="0" name=""/>
        <dsp:cNvSpPr/>
      </dsp:nvSpPr>
      <dsp:spPr>
        <a:xfrm>
          <a:off x="1314850" y="-75050"/>
          <a:ext cx="3505931" cy="3505931"/>
        </a:xfrm>
        <a:prstGeom prst="circularArrow">
          <a:avLst>
            <a:gd name="adj1" fmla="val 8253"/>
            <a:gd name="adj2" fmla="val 576503"/>
            <a:gd name="adj3" fmla="val 16697378"/>
            <a:gd name="adj4" fmla="val 14528541"/>
            <a:gd name="adj5" fmla="val 9628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2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91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23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33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10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29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26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4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Week1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Recap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Objectives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(AY2020/21 Semester 2)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086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Learn about fundamental concepts of </a:t>
            </a:r>
            <a:r>
              <a:rPr lang="en-US" sz="2800" dirty="0">
                <a:solidFill>
                  <a:srgbClr val="0000FF"/>
                </a:solidFill>
              </a:rPr>
              <a:t>problem solving</a:t>
            </a:r>
            <a:r>
              <a:rPr lang="en-US" sz="2800" dirty="0"/>
              <a:t> by computing and programming 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GB" sz="2800" dirty="0">
              <a:solidFill>
                <a:srgbClr val="0000FF"/>
              </a:solidFill>
            </a:endParaRP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Become proficient with </a:t>
            </a:r>
            <a:r>
              <a:rPr lang="en-US" sz="2800" dirty="0">
                <a:solidFill>
                  <a:srgbClr val="0000FF"/>
                </a:solidFill>
              </a:rPr>
              <a:t>C</a:t>
            </a:r>
            <a:r>
              <a:rPr lang="en-US" sz="2800" dirty="0"/>
              <a:t> and associated programming tools (editors, debuggers)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51594" y="4437139"/>
            <a:ext cx="466961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The module is NOT just about C!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53" y="4213092"/>
            <a:ext cx="1866660" cy="130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2768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134" y="445546"/>
            <a:ext cx="5595851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Problem Solving Process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3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grpSp>
        <p:nvGrpSpPr>
          <p:cNvPr id="25" name="[Group 28]"/>
          <p:cNvGrpSpPr/>
          <p:nvPr/>
        </p:nvGrpSpPr>
        <p:grpSpPr>
          <a:xfrm>
            <a:off x="2895600" y="1377278"/>
            <a:ext cx="3854488" cy="4406263"/>
            <a:chOff x="2895600" y="1377278"/>
            <a:chExt cx="3854488" cy="4406263"/>
          </a:xfrm>
        </p:grpSpPr>
        <p:sp>
          <p:nvSpPr>
            <p:cNvPr id="26" name="TextBox 25"/>
            <p:cNvSpPr txBox="1"/>
            <p:nvPr/>
          </p:nvSpPr>
          <p:spPr bwMode="auto">
            <a:xfrm>
              <a:off x="2903851" y="1377278"/>
              <a:ext cx="2768009" cy="523220"/>
            </a:xfrm>
            <a:prstGeom prst="rect">
              <a:avLst/>
            </a:prstGeom>
            <a:gradFill flip="none" rotWithShape="1">
              <a:gsLst>
                <a:gs pos="0">
                  <a:srgbClr val="9900CC">
                    <a:shade val="30000"/>
                    <a:satMod val="115000"/>
                  </a:srgbClr>
                </a:gs>
                <a:gs pos="50000">
                  <a:srgbClr val="CC00FF"/>
                </a:gs>
                <a:gs pos="100000">
                  <a:srgbClr val="CC66FF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Analysis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2895600" y="2656034"/>
              <a:ext cx="2784511" cy="523220"/>
            </a:xfrm>
            <a:prstGeom prst="rect">
              <a:avLst/>
            </a:prstGeom>
            <a:gradFill flip="none" rotWithShape="1">
              <a:gsLst>
                <a:gs pos="0">
                  <a:srgbClr val="006600"/>
                </a:gs>
                <a:gs pos="50000">
                  <a:srgbClr val="00CC00"/>
                </a:gs>
                <a:gs pos="100000">
                  <a:srgbClr val="92D050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Design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918632" y="3963128"/>
              <a:ext cx="2738446" cy="523220"/>
            </a:xfrm>
            <a:prstGeom prst="rect">
              <a:avLst/>
            </a:prstGeom>
            <a:gradFill>
              <a:gsLst>
                <a:gs pos="0">
                  <a:srgbClr val="000099"/>
                </a:gs>
                <a:gs pos="50000">
                  <a:srgbClr val="3333FF"/>
                </a:gs>
                <a:gs pos="100000">
                  <a:srgbClr val="99CCFF"/>
                </a:gs>
              </a:gsLst>
              <a:lin ang="2700000" scaled="1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Implementation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2904300" y="5260321"/>
              <a:ext cx="2767111" cy="523220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6600"/>
                </a:gs>
                <a:gs pos="100000">
                  <a:srgbClr val="FF9966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Testing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cxnSp>
          <p:nvCxnSpPr>
            <p:cNvPr id="30" name="Straight Arrow Connector 12"/>
            <p:cNvCxnSpPr>
              <a:cxnSpLocks noChangeShapeType="1"/>
              <a:stCxn id="26" idx="2"/>
              <a:endCxn id="27" idx="0"/>
            </p:cNvCxnSpPr>
            <p:nvPr/>
          </p:nvCxnSpPr>
          <p:spPr bwMode="auto">
            <a:xfrm>
              <a:off x="4287856" y="1900498"/>
              <a:ext cx="0" cy="755536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1" name="Straight Arrow Connector 14"/>
            <p:cNvCxnSpPr>
              <a:cxnSpLocks noChangeShapeType="1"/>
              <a:stCxn id="27" idx="2"/>
              <a:endCxn id="28" idx="0"/>
            </p:cNvCxnSpPr>
            <p:nvPr/>
          </p:nvCxnSpPr>
          <p:spPr bwMode="auto">
            <a:xfrm flipH="1">
              <a:off x="4287855" y="3179254"/>
              <a:ext cx="1" cy="783874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2" name="Straight Arrow Connector 15"/>
            <p:cNvCxnSpPr>
              <a:cxnSpLocks noChangeShapeType="1"/>
              <a:stCxn id="28" idx="2"/>
              <a:endCxn id="29" idx="0"/>
            </p:cNvCxnSpPr>
            <p:nvPr/>
          </p:nvCxnSpPr>
          <p:spPr bwMode="auto">
            <a:xfrm>
              <a:off x="4287855" y="4486348"/>
              <a:ext cx="1" cy="773973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3" name="Straight Connector 26"/>
            <p:cNvCxnSpPr>
              <a:cxnSpLocks noChangeShapeType="1"/>
            </p:cNvCxnSpPr>
            <p:nvPr/>
          </p:nvCxnSpPr>
          <p:spPr bwMode="auto">
            <a:xfrm>
              <a:off x="5662710" y="4202706"/>
              <a:ext cx="593714" cy="22032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4" name="Straight Connector 29"/>
            <p:cNvCxnSpPr>
              <a:cxnSpLocks noChangeShapeType="1"/>
            </p:cNvCxnSpPr>
            <p:nvPr/>
          </p:nvCxnSpPr>
          <p:spPr bwMode="auto">
            <a:xfrm flipV="1">
              <a:off x="6256424" y="1821677"/>
              <a:ext cx="0" cy="2403061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5" name="Straight Connector 31"/>
            <p:cNvCxnSpPr>
              <a:cxnSpLocks noChangeShapeType="1"/>
            </p:cNvCxnSpPr>
            <p:nvPr/>
          </p:nvCxnSpPr>
          <p:spPr bwMode="auto">
            <a:xfrm flipH="1">
              <a:off x="5747828" y="1821677"/>
              <a:ext cx="508596" cy="0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36" name="Straight Connector 35"/>
            <p:cNvCxnSpPr>
              <a:cxnSpLocks noChangeShapeType="1"/>
            </p:cNvCxnSpPr>
            <p:nvPr/>
          </p:nvCxnSpPr>
          <p:spPr bwMode="auto">
            <a:xfrm>
              <a:off x="5747828" y="5615139"/>
              <a:ext cx="748649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7" name="Straight Connector 37"/>
            <p:cNvCxnSpPr>
              <a:cxnSpLocks noChangeShapeType="1"/>
            </p:cNvCxnSpPr>
            <p:nvPr/>
          </p:nvCxnSpPr>
          <p:spPr bwMode="auto">
            <a:xfrm flipV="1">
              <a:off x="6496477" y="1586719"/>
              <a:ext cx="0" cy="4028421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8" name="Straight Connector 41"/>
            <p:cNvCxnSpPr>
              <a:cxnSpLocks noChangeShapeType="1"/>
            </p:cNvCxnSpPr>
            <p:nvPr/>
          </p:nvCxnSpPr>
          <p:spPr bwMode="auto">
            <a:xfrm flipH="1">
              <a:off x="5734096" y="1586719"/>
              <a:ext cx="762381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39" name="Straight Connector 48"/>
            <p:cNvCxnSpPr>
              <a:cxnSpLocks noChangeShapeType="1"/>
            </p:cNvCxnSpPr>
            <p:nvPr/>
          </p:nvCxnSpPr>
          <p:spPr bwMode="auto">
            <a:xfrm>
              <a:off x="5734096" y="5404614"/>
              <a:ext cx="1008546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0" name="Straight Connector 50"/>
            <p:cNvCxnSpPr>
              <a:cxnSpLocks noChangeShapeType="1"/>
            </p:cNvCxnSpPr>
            <p:nvPr/>
          </p:nvCxnSpPr>
          <p:spPr bwMode="auto">
            <a:xfrm flipV="1">
              <a:off x="6742642" y="2930525"/>
              <a:ext cx="7446" cy="2474089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1" name="Straight Connector 52"/>
            <p:cNvCxnSpPr>
              <a:cxnSpLocks noChangeShapeType="1"/>
            </p:cNvCxnSpPr>
            <p:nvPr/>
          </p:nvCxnSpPr>
          <p:spPr bwMode="auto">
            <a:xfrm flipH="1">
              <a:off x="5762761" y="2930525"/>
              <a:ext cx="987327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lg" len="med"/>
              <a:tailEnd type="triangle" w="lg" len="med"/>
            </a:ln>
          </p:spPr>
        </p:cxnSp>
      </p:grpSp>
      <p:sp>
        <p:nvSpPr>
          <p:cNvPr id="45" name="[TextBox 28]"/>
          <p:cNvSpPr txBox="1">
            <a:spLocks noChangeArrowheads="1"/>
          </p:cNvSpPr>
          <p:nvPr/>
        </p:nvSpPr>
        <p:spPr bwMode="auto">
          <a:xfrm>
            <a:off x="6854825" y="2265362"/>
            <a:ext cx="20605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>
                <a:solidFill>
                  <a:srgbClr val="C00000"/>
                </a:solidFill>
                <a:latin typeface="+mn-lt"/>
                <a:cs typeface="Andalus" pitchFamily="18" charset="-78"/>
              </a:rPr>
              <a:t>Iterative process</a:t>
            </a:r>
            <a:endParaRPr lang="en-US" sz="3200" i="1" dirty="0">
              <a:solidFill>
                <a:srgbClr val="C00000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631334" y="459474"/>
            <a:ext cx="2981538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Algorithmic</a:t>
            </a:r>
          </a:p>
        </p:txBody>
      </p:sp>
      <p:sp>
        <p:nvSpPr>
          <p:cNvPr id="42" name="[TextBox 24]"/>
          <p:cNvSpPr txBox="1">
            <a:spLocks noChangeArrowheads="1"/>
          </p:cNvSpPr>
          <p:nvPr/>
        </p:nvSpPr>
        <p:spPr bwMode="auto">
          <a:xfrm>
            <a:off x="577683" y="1110064"/>
            <a:ext cx="220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alibri" pitchFamily="34" charset="0"/>
              </a:rPr>
              <a:t>Determine problem features</a:t>
            </a:r>
          </a:p>
        </p:txBody>
      </p:sp>
      <p:sp>
        <p:nvSpPr>
          <p:cNvPr id="44" name="[TextBox 25]"/>
          <p:cNvSpPr txBox="1">
            <a:spLocks noChangeArrowheads="1"/>
          </p:cNvSpPr>
          <p:nvPr/>
        </p:nvSpPr>
        <p:spPr bwMode="auto">
          <a:xfrm>
            <a:off x="612608" y="2562225"/>
            <a:ext cx="2139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srgbClr val="008000"/>
                </a:solidFill>
                <a:latin typeface="Calibri" pitchFamily="34" charset="0"/>
              </a:rPr>
              <a:t>Write algorithm</a:t>
            </a:r>
          </a:p>
        </p:txBody>
      </p:sp>
      <p:sp>
        <p:nvSpPr>
          <p:cNvPr id="46" name="[TextBox 26]"/>
          <p:cNvSpPr txBox="1">
            <a:spLocks noChangeArrowheads="1"/>
          </p:cNvSpPr>
          <p:nvPr/>
        </p:nvSpPr>
        <p:spPr bwMode="auto">
          <a:xfrm>
            <a:off x="830776" y="3758480"/>
            <a:ext cx="17036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alibri" pitchFamily="34" charset="0"/>
              </a:rPr>
              <a:t>Produce code</a:t>
            </a:r>
          </a:p>
        </p:txBody>
      </p:sp>
      <p:sp>
        <p:nvSpPr>
          <p:cNvPr id="47" name="[TextBox 27]"/>
          <p:cNvSpPr txBox="1">
            <a:spLocks noChangeArrowheads="1"/>
          </p:cNvSpPr>
          <p:nvPr/>
        </p:nvSpPr>
        <p:spPr bwMode="auto">
          <a:xfrm>
            <a:off x="414965" y="4922887"/>
            <a:ext cx="25352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srgbClr val="006600"/>
                </a:solidFill>
                <a:latin typeface="Calibri" pitchFamily="34" charset="0"/>
              </a:rPr>
              <a:t>Check for correctness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317771836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Algorithm: </a:t>
            </a:r>
            <a:r>
              <a:rPr lang="en-GB" dirty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4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3074" name="Picture 2" descr="flow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" y="1771650"/>
            <a:ext cx="9070848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HighlightTextShape201407062102102337"/>
          <p:cNvSpPr>
            <a:spLocks noChangeArrowheads="1"/>
          </p:cNvSpPr>
          <p:nvPr/>
        </p:nvSpPr>
        <p:spPr bwMode="auto">
          <a:xfrm>
            <a:off x="491318" y="1219199"/>
            <a:ext cx="8284191" cy="507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The Flowchart</a:t>
            </a:r>
            <a:endParaRPr lang="en-US" sz="2800" dirty="0">
              <a:solidFill>
                <a:srgbClr val="0000FF"/>
              </a:solidFill>
            </a:endParaRP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61274"/>
              </p:ext>
            </p:extLst>
          </p:nvPr>
        </p:nvGraphicFramePr>
        <p:xfrm>
          <a:off x="343148" y="5103552"/>
          <a:ext cx="43862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435778280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918992064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4014169306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4053595919"/>
                    </a:ext>
                  </a:extLst>
                </a:gridCol>
                <a:gridCol w="2816543">
                  <a:extLst>
                    <a:ext uri="{9D8B030D-6E8A-4147-A177-3AD203B41FA5}">
                      <a16:colId xmlns:a16="http://schemas.microsoft.com/office/drawing/2014/main" val="164715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  <a:r>
                        <a:rPr lang="en-US" baseline="-25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2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Before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7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round of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0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</a:t>
                      </a:r>
                      <a:r>
                        <a:rPr lang="en-US" baseline="0" dirty="0"/>
                        <a:t>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round…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91248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9403" y="4521600"/>
            <a:ext cx="1897380" cy="391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Input: </a:t>
            </a:r>
            <a:r>
              <a:rPr lang="en-US" dirty="0">
                <a:solidFill>
                  <a:srgbClr val="0000FF"/>
                </a:solidFill>
              </a:rPr>
              <a:t>5 9 8 1 3 2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754328"/>
              </p:ext>
            </p:extLst>
          </p:nvPr>
        </p:nvGraphicFramePr>
        <p:xfrm>
          <a:off x="5000304" y="5120754"/>
          <a:ext cx="32065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50">
                  <a:extLst>
                    <a:ext uri="{9D8B030D-6E8A-4147-A177-3AD203B41FA5}">
                      <a16:colId xmlns:a16="http://schemas.microsoft.com/office/drawing/2014/main" val="435778280"/>
                    </a:ext>
                  </a:extLst>
                </a:gridCol>
                <a:gridCol w="290250">
                  <a:extLst>
                    <a:ext uri="{9D8B030D-6E8A-4147-A177-3AD203B41FA5}">
                      <a16:colId xmlns:a16="http://schemas.microsoft.com/office/drawing/2014/main" val="2918992064"/>
                    </a:ext>
                  </a:extLst>
                </a:gridCol>
                <a:gridCol w="290250">
                  <a:extLst>
                    <a:ext uri="{9D8B030D-6E8A-4147-A177-3AD203B41FA5}">
                      <a16:colId xmlns:a16="http://schemas.microsoft.com/office/drawing/2014/main" val="4014169306"/>
                    </a:ext>
                  </a:extLst>
                </a:gridCol>
                <a:gridCol w="349485">
                  <a:extLst>
                    <a:ext uri="{9D8B030D-6E8A-4147-A177-3AD203B41FA5}">
                      <a16:colId xmlns:a16="http://schemas.microsoft.com/office/drawing/2014/main" val="4053595919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1906152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  <a:r>
                        <a:rPr lang="en-US" baseline="-25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2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After 3</a:t>
                      </a:r>
                      <a:r>
                        <a:rPr lang="en-US" baseline="30000" dirty="0"/>
                        <a:t>rd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round…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7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After 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round…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0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After 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round…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91248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81175" y="2967988"/>
            <a:ext cx="7172325" cy="127063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29411" y="2598656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loop</a:t>
            </a:r>
          </a:p>
        </p:txBody>
      </p:sp>
    </p:spTree>
    <p:extLst>
      <p:ext uri="{BB962C8B-B14F-4D97-AF65-F5344CB8AC3E}">
        <p14:creationId xmlns:p14="http://schemas.microsoft.com/office/powerpoint/2010/main" val="770306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low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" y="1771650"/>
            <a:ext cx="9070848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Correctness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3065" y="3309382"/>
            <a:ext cx="219075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63065" y="3330019"/>
            <a:ext cx="171450" cy="244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12264" y="3315215"/>
            <a:ext cx="301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What is wrong with this modified algorithm?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781175" y="2967988"/>
            <a:ext cx="7172325" cy="127063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29411" y="2598656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loop</a:t>
            </a:r>
          </a:p>
        </p:txBody>
      </p:sp>
      <p:sp>
        <p:nvSpPr>
          <p:cNvPr id="9" name="Right Arrow 8"/>
          <p:cNvSpPr/>
          <p:nvPr/>
        </p:nvSpPr>
        <p:spPr>
          <a:xfrm rot="8964941">
            <a:off x="1351342" y="3089195"/>
            <a:ext cx="525780" cy="364333"/>
          </a:xfrm>
          <a:prstGeom prst="rightArrow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529269"/>
              </p:ext>
            </p:extLst>
          </p:nvPr>
        </p:nvGraphicFramePr>
        <p:xfrm>
          <a:off x="343148" y="5103552"/>
          <a:ext cx="43862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435778280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918992064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4014169306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4053595919"/>
                    </a:ext>
                  </a:extLst>
                </a:gridCol>
                <a:gridCol w="2816543">
                  <a:extLst>
                    <a:ext uri="{9D8B030D-6E8A-4147-A177-3AD203B41FA5}">
                      <a16:colId xmlns:a16="http://schemas.microsoft.com/office/drawing/2014/main" val="164715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  <a:r>
                        <a:rPr lang="en-US" baseline="-25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2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Before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7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round of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0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</a:t>
                      </a:r>
                      <a:r>
                        <a:rPr lang="en-US" baseline="0" dirty="0"/>
                        <a:t>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round…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912487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59403" y="4521600"/>
            <a:ext cx="1897380" cy="391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Input: </a:t>
            </a:r>
            <a:r>
              <a:rPr lang="en-US" dirty="0">
                <a:solidFill>
                  <a:srgbClr val="0000FF"/>
                </a:solidFill>
              </a:rPr>
              <a:t>5 9 8 1 3 2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963856"/>
              </p:ext>
            </p:extLst>
          </p:nvPr>
        </p:nvGraphicFramePr>
        <p:xfrm>
          <a:off x="5000304" y="5120754"/>
          <a:ext cx="32065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50">
                  <a:extLst>
                    <a:ext uri="{9D8B030D-6E8A-4147-A177-3AD203B41FA5}">
                      <a16:colId xmlns:a16="http://schemas.microsoft.com/office/drawing/2014/main" val="435778280"/>
                    </a:ext>
                  </a:extLst>
                </a:gridCol>
                <a:gridCol w="290250">
                  <a:extLst>
                    <a:ext uri="{9D8B030D-6E8A-4147-A177-3AD203B41FA5}">
                      <a16:colId xmlns:a16="http://schemas.microsoft.com/office/drawing/2014/main" val="2918992064"/>
                    </a:ext>
                  </a:extLst>
                </a:gridCol>
                <a:gridCol w="290250">
                  <a:extLst>
                    <a:ext uri="{9D8B030D-6E8A-4147-A177-3AD203B41FA5}">
                      <a16:colId xmlns:a16="http://schemas.microsoft.com/office/drawing/2014/main" val="4014169306"/>
                    </a:ext>
                  </a:extLst>
                </a:gridCol>
                <a:gridCol w="349485">
                  <a:extLst>
                    <a:ext uri="{9D8B030D-6E8A-4147-A177-3AD203B41FA5}">
                      <a16:colId xmlns:a16="http://schemas.microsoft.com/office/drawing/2014/main" val="4053595919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1906152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  <a:r>
                        <a:rPr lang="en-US" baseline="-25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2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After 3</a:t>
                      </a:r>
                      <a:r>
                        <a:rPr lang="en-US" baseline="30000" dirty="0"/>
                        <a:t>rd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round…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7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After 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round…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0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After 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round…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912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7891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low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" y="1771650"/>
            <a:ext cx="9070848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Correctness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3065" y="3309382"/>
            <a:ext cx="219075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63065" y="3330019"/>
            <a:ext cx="171450" cy="244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12264" y="3315215"/>
            <a:ext cx="301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What is wrong with this modified algorithm?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59403" y="4521600"/>
            <a:ext cx="1135824" cy="391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Input: </a:t>
            </a:r>
            <a:r>
              <a:rPr lang="en-US" dirty="0">
                <a:solidFill>
                  <a:srgbClr val="0000FF"/>
                </a:solidFill>
              </a:rPr>
              <a:t>5 1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81175" y="2967988"/>
            <a:ext cx="7172325" cy="127063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29411" y="2598656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loop</a:t>
            </a:r>
          </a:p>
        </p:txBody>
      </p:sp>
      <p:sp>
        <p:nvSpPr>
          <p:cNvPr id="9" name="Right Arrow 8"/>
          <p:cNvSpPr/>
          <p:nvPr/>
        </p:nvSpPr>
        <p:spPr>
          <a:xfrm rot="8964941">
            <a:off x="1351342" y="3089195"/>
            <a:ext cx="525780" cy="364333"/>
          </a:xfrm>
          <a:prstGeom prst="rightArrow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63118"/>
              </p:ext>
            </p:extLst>
          </p:nvPr>
        </p:nvGraphicFramePr>
        <p:xfrm>
          <a:off x="343148" y="5103552"/>
          <a:ext cx="446246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435778280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918992064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4014169306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4053595919"/>
                    </a:ext>
                  </a:extLst>
                </a:gridCol>
                <a:gridCol w="2816543">
                  <a:extLst>
                    <a:ext uri="{9D8B030D-6E8A-4147-A177-3AD203B41FA5}">
                      <a16:colId xmlns:a16="http://schemas.microsoft.com/office/drawing/2014/main" val="164715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  <a:r>
                        <a:rPr lang="en-US" baseline="-25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2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Before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7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round of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05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72858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low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" y="1771650"/>
            <a:ext cx="9070848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Correctness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3065" y="3309382"/>
            <a:ext cx="219075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63065" y="3330019"/>
            <a:ext cx="171450" cy="244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12264" y="3315215"/>
            <a:ext cx="301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What is wrong with this modified algorithm?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840692"/>
              </p:ext>
            </p:extLst>
          </p:nvPr>
        </p:nvGraphicFramePr>
        <p:xfrm>
          <a:off x="343148" y="5103552"/>
          <a:ext cx="446246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435778280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918992064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4014169306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4053595919"/>
                    </a:ext>
                  </a:extLst>
                </a:gridCol>
                <a:gridCol w="2816543">
                  <a:extLst>
                    <a:ext uri="{9D8B030D-6E8A-4147-A177-3AD203B41FA5}">
                      <a16:colId xmlns:a16="http://schemas.microsoft.com/office/drawing/2014/main" val="164715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  <a:r>
                        <a:rPr lang="en-US" baseline="-25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2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Before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7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round of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05494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159402" y="4521600"/>
            <a:ext cx="1336023" cy="391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Input: </a:t>
            </a:r>
            <a:r>
              <a:rPr lang="en-US" dirty="0">
                <a:solidFill>
                  <a:srgbClr val="0000FF"/>
                </a:solidFill>
              </a:rPr>
              <a:t>-5 -1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81175" y="2967988"/>
            <a:ext cx="7172325" cy="127063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29411" y="2598656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loop</a:t>
            </a:r>
          </a:p>
        </p:txBody>
      </p:sp>
      <p:sp>
        <p:nvSpPr>
          <p:cNvPr id="9" name="Right Arrow 8"/>
          <p:cNvSpPr/>
          <p:nvPr/>
        </p:nvSpPr>
        <p:spPr>
          <a:xfrm rot="8964941">
            <a:off x="1351342" y="3089195"/>
            <a:ext cx="525780" cy="364333"/>
          </a:xfrm>
          <a:prstGeom prst="rightArrow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1369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The Edit, Compile and Execute Cycle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[Footer Placeholder 41]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[Slide Number Placeholder 42]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Week1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8</a:t>
            </a:fld>
            <a:endParaRPr dirty="0"/>
          </a:p>
        </p:txBody>
      </p:sp>
      <p:graphicFrame>
        <p:nvGraphicFramePr>
          <p:cNvPr id="2" name="[Diagram 1]"/>
          <p:cNvGraphicFramePr/>
          <p:nvPr>
            <p:extLst/>
          </p:nvPr>
        </p:nvGraphicFramePr>
        <p:xfrm>
          <a:off x="1524000" y="1397000"/>
          <a:ext cx="60960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02933" y="53086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solidFill>
                  <a:srgbClr val="C00000"/>
                </a:solidFill>
              </a:rPr>
              <a:t>Process is iterative</a:t>
            </a:r>
          </a:p>
        </p:txBody>
      </p:sp>
      <p:sp>
        <p:nvSpPr>
          <p:cNvPr id="7" name="[Rectangular Callout 6]"/>
          <p:cNvSpPr/>
          <p:nvPr/>
        </p:nvSpPr>
        <p:spPr>
          <a:xfrm>
            <a:off x="584201" y="1693333"/>
            <a:ext cx="1651000" cy="1126067"/>
          </a:xfrm>
          <a:prstGeom prst="wedgeRectCallout">
            <a:avLst>
              <a:gd name="adj1" fmla="val 78493"/>
              <a:gd name="adj2" fmla="val 8741"/>
            </a:avLst>
          </a:prstGeom>
          <a:solidFill>
            <a:srgbClr val="FFFFC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Use an </a:t>
            </a:r>
            <a:r>
              <a:rPr lang="en-US" sz="1600" dirty="0">
                <a:solidFill>
                  <a:srgbClr val="C00000"/>
                </a:solidFill>
              </a:rPr>
              <a:t>editor </a:t>
            </a:r>
            <a:r>
              <a:rPr lang="en-US" sz="1600" dirty="0">
                <a:solidFill>
                  <a:schemeClr val="tx1"/>
                </a:solidFill>
              </a:rPr>
              <a:t>to create/modify the source code</a:t>
            </a:r>
          </a:p>
        </p:txBody>
      </p:sp>
      <p:sp>
        <p:nvSpPr>
          <p:cNvPr id="44" name="[Rectangular Callout 6]"/>
          <p:cNvSpPr/>
          <p:nvPr/>
        </p:nvSpPr>
        <p:spPr>
          <a:xfrm>
            <a:off x="7103533" y="1430866"/>
            <a:ext cx="1651000" cy="1126067"/>
          </a:xfrm>
          <a:prstGeom prst="wedgeRectCallout">
            <a:avLst>
              <a:gd name="adj1" fmla="val -71763"/>
              <a:gd name="adj2" fmla="val 43327"/>
            </a:avLst>
          </a:prstGeom>
          <a:solidFill>
            <a:srgbClr val="FFFFC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Use a </a:t>
            </a:r>
            <a:r>
              <a:rPr lang="en-US" sz="1600" dirty="0">
                <a:solidFill>
                  <a:srgbClr val="C00000"/>
                </a:solidFill>
              </a:rPr>
              <a:t>compiler </a:t>
            </a:r>
            <a:r>
              <a:rPr lang="en-US" sz="1600" dirty="0">
                <a:solidFill>
                  <a:schemeClr val="tx1"/>
                </a:solidFill>
              </a:rPr>
              <a:t>to translate the source code into executable</a:t>
            </a:r>
          </a:p>
        </p:txBody>
      </p:sp>
      <p:sp>
        <p:nvSpPr>
          <p:cNvPr id="45" name="[Rectangular Callout 6]"/>
          <p:cNvSpPr/>
          <p:nvPr/>
        </p:nvSpPr>
        <p:spPr>
          <a:xfrm>
            <a:off x="6079067" y="4089399"/>
            <a:ext cx="1651000" cy="1126067"/>
          </a:xfrm>
          <a:prstGeom prst="wedgeRectCallout">
            <a:avLst>
              <a:gd name="adj1" fmla="val -82532"/>
              <a:gd name="adj2" fmla="val 2726"/>
            </a:avLst>
          </a:prstGeom>
          <a:solidFill>
            <a:srgbClr val="FFFFCC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Execute/run </a:t>
            </a:r>
            <a:r>
              <a:rPr lang="en-US" sz="1600" dirty="0">
                <a:solidFill>
                  <a:schemeClr val="tx1"/>
                </a:solidFill>
              </a:rPr>
              <a:t>the executable code</a:t>
            </a:r>
          </a:p>
        </p:txBody>
      </p:sp>
      <p:sp>
        <p:nvSpPr>
          <p:cNvPr id="10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41600" y="2116667"/>
            <a:ext cx="1143000" cy="584200"/>
          </a:xfrm>
          <a:prstGeom prst="roundRect">
            <a:avLst/>
          </a:prstGeom>
          <a:solidFill>
            <a:srgbClr val="FFCC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775199" y="2116667"/>
            <a:ext cx="2040467" cy="584200"/>
          </a:xfrm>
          <a:prstGeom prst="roundRect">
            <a:avLst/>
          </a:prstGeom>
          <a:solidFill>
            <a:srgbClr val="FFCC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437466" y="4241801"/>
            <a:ext cx="2006601" cy="584200"/>
          </a:xfrm>
          <a:prstGeom prst="roundRect">
            <a:avLst/>
          </a:prstGeom>
          <a:solidFill>
            <a:srgbClr val="FFCC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1649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1512483" y="1207199"/>
            <a:ext cx="646946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3200" dirty="0">
                <a:solidFill>
                  <a:srgbClr val="0000FF"/>
                </a:solidFill>
              </a:rPr>
              <a:t>Learning to write a program </a:t>
            </a:r>
            <a:br>
              <a:rPr lang="en-US" sz="3200" dirty="0">
                <a:solidFill>
                  <a:srgbClr val="0000FF"/>
                </a:solidFill>
              </a:rPr>
            </a:br>
            <a:r>
              <a:rPr lang="en-US" sz="3200" dirty="0"/>
              <a:t>that does what you want is </a:t>
            </a:r>
            <a:br>
              <a:rPr lang="en-US" sz="3200" dirty="0"/>
            </a:br>
            <a:r>
              <a:rPr lang="en-US" sz="3200" dirty="0">
                <a:solidFill>
                  <a:srgbClr val="0000FF"/>
                </a:solidFill>
              </a:rPr>
              <a:t>the easy part</a:t>
            </a:r>
            <a:r>
              <a:rPr lang="en-US" sz="3200" dirty="0"/>
              <a:t>.</a:t>
            </a:r>
          </a:p>
          <a:p>
            <a:pPr marL="288925" indent="-288925"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11" name="HighlightTextShape201406241503265130"/>
          <p:cNvSpPr>
            <a:spLocks noChangeArrowheads="1"/>
          </p:cNvSpPr>
          <p:nvPr/>
        </p:nvSpPr>
        <p:spPr bwMode="auto">
          <a:xfrm>
            <a:off x="1969954" y="3743326"/>
            <a:ext cx="5649774" cy="149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4000" dirty="0">
                <a:solidFill>
                  <a:srgbClr val="FF0000"/>
                </a:solidFill>
              </a:rPr>
              <a:t>Knowing what you want 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/>
              <a:t>your program to do is </a:t>
            </a:r>
            <a:br>
              <a:rPr lang="en-US" sz="4000" dirty="0"/>
            </a:br>
            <a:r>
              <a:rPr lang="en-US" sz="4000" dirty="0">
                <a:solidFill>
                  <a:srgbClr val="FF0000"/>
                </a:solidFill>
              </a:rPr>
              <a:t>the real challenge</a:t>
            </a:r>
            <a:r>
              <a:rPr lang="en-US" sz="4000" dirty="0"/>
              <a:t>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71162519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13161</TotalTime>
  <Words>433</Words>
  <Application>Microsoft Office PowerPoint</Application>
  <PresentationFormat>On-screen Show (4:3)</PresentationFormat>
  <Paragraphs>193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Wingdings</vt:lpstr>
      <vt:lpstr>Clarity</vt:lpstr>
      <vt:lpstr>PowerPoint Presentation</vt:lpstr>
      <vt:lpstr>Objectives</vt:lpstr>
      <vt:lpstr>Problem Solving Process</vt:lpstr>
      <vt:lpstr>Algorithm: Example</vt:lpstr>
      <vt:lpstr>Correctness</vt:lpstr>
      <vt:lpstr>Correctness</vt:lpstr>
      <vt:lpstr>Correctness</vt:lpstr>
      <vt:lpstr>The Edit, Compile and Execute Cycle</vt:lpstr>
      <vt:lpstr>PowerPoint Presentation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1194</cp:revision>
  <cp:lastPrinted>2014-06-20T04:24:53Z</cp:lastPrinted>
  <dcterms:created xsi:type="dcterms:W3CDTF">1998-09-05T15:03:32Z</dcterms:created>
  <dcterms:modified xsi:type="dcterms:W3CDTF">2021-01-20T08:27:04Z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