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1"/>
  </p:notesMasterIdLst>
  <p:handoutMasterIdLst>
    <p:handoutMasterId r:id="rId12"/>
  </p:handoutMasterIdLst>
  <p:sldIdLst>
    <p:sldId id="256" r:id="rId2"/>
    <p:sldId id="468" r:id="rId3"/>
    <p:sldId id="523" r:id="rId4"/>
    <p:sldId id="509" r:id="rId5"/>
    <p:sldId id="510" r:id="rId6"/>
    <p:sldId id="524" r:id="rId7"/>
    <p:sldId id="527" r:id="rId8"/>
    <p:sldId id="525" r:id="rId9"/>
    <p:sldId id="526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66FF"/>
    <a:srgbClr val="006600"/>
    <a:srgbClr val="CCFFCC"/>
    <a:srgbClr val="000099"/>
    <a:srgbClr val="FF3300"/>
    <a:srgbClr val="000000"/>
    <a:srgbClr val="FE8D6E"/>
    <a:srgbClr val="91F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7185" autoAdjust="0"/>
  </p:normalViewPr>
  <p:slideViewPr>
    <p:cSldViewPr snapToGrid="0">
      <p:cViewPr varScale="1">
        <p:scale>
          <a:sx n="100" d="100"/>
          <a:sy n="100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5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74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0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8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92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3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91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75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80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CS1010 (AY2012/3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Unit4 </a:t>
            </a:r>
            <a:r>
              <a:rPr lang="en-US" dirty="0"/>
              <a:t>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sp>
        <p:nvSpPr>
          <p:cNvPr id="8" name="[TextBox 7]"/>
          <p:cNvSpPr txBox="1"/>
          <p:nvPr/>
        </p:nvSpPr>
        <p:spPr>
          <a:xfrm>
            <a:off x="3513667" y="2912533"/>
            <a:ext cx="221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</a:rPr>
              <a:t>UNIT 4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Types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22960" y="1245704"/>
            <a:ext cx="7543800" cy="11131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kern="1200" spc="-5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38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/>
              </a:rPr>
              <a:t>CS1010: </a:t>
            </a:r>
            <a:r>
              <a:rPr lang="en-US" sz="3600" spc="-38" dirty="0">
                <a:latin typeface="Arial"/>
              </a:rPr>
              <a:t>Programming Methodology</a:t>
            </a:r>
            <a:endParaRPr kumimoji="0" lang="en-SG" sz="7200" b="0" i="0" u="none" strike="noStrike" kern="1200" cap="none" spc="-5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809294006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600" dirty="0">
                <a:solidFill>
                  <a:srgbClr val="0000FF"/>
                </a:solidFill>
              </a:rPr>
              <a:t>Unit </a:t>
            </a:r>
            <a:r>
              <a:rPr lang="en-GB" sz="3600" dirty="0" smtClean="0">
                <a:solidFill>
                  <a:srgbClr val="0000FF"/>
                </a:solidFill>
              </a:rPr>
              <a:t>4: Types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4495800"/>
          </a:xfrm>
        </p:spPr>
        <p:txBody>
          <a:bodyPr/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Bits and Bytes</a:t>
            </a:r>
            <a:endParaRPr lang="en-GB" sz="2800" dirty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Types</a:t>
            </a:r>
            <a:endParaRPr lang="en-GB" sz="2800" dirty="0"/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 smtClean="0"/>
              <a:t>Type Declaration</a:t>
            </a:r>
            <a:endParaRPr lang="en-GB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Unit4</a:t>
            </a:r>
            <a:r>
              <a:rPr sz="1200" dirty="0" smtClean="0"/>
              <a:t> </a:t>
            </a:r>
            <a:r>
              <a:rPr sz="1200" dirty="0"/>
              <a:t>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Bits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3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All data are just 0s and 1s in a computer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0010101011001001…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2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Bits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1 bit = One single digit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2 possibilities: 0, 1 (e.g., false / true)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11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5960394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Bytes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4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78906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Bytes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1 byte = 8 bits 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256 possibilities: 00000000, 00000001, …, 11111111 (e.g., integers from 0 to 255)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8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More bits and/or bytes = more data can be stored / represented.</a:t>
            </a:r>
            <a:endParaRPr lang="en-US" sz="28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691474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Types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5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954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How </a:t>
            </a:r>
            <a:r>
              <a:rPr lang="en-US" sz="2800" dirty="0"/>
              <a:t>to interpret </a:t>
            </a:r>
            <a:r>
              <a:rPr lang="en-US" sz="2800" dirty="0" smtClean="0"/>
              <a:t>0010101011001001…?</a:t>
            </a:r>
            <a:endParaRPr lang="en-US" sz="28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800" dirty="0" smtClean="0"/>
              <a:t> </a:t>
            </a:r>
            <a:endParaRPr lang="en-US" sz="12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Integer</a:t>
            </a:r>
            <a:endParaRPr lang="en-US" sz="28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8 bits (1 byte), unsigned: 0~255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00101010: 42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11001001: 201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8 bits (</a:t>
            </a:r>
            <a:r>
              <a:rPr lang="en-US" sz="2400" dirty="0" smtClean="0"/>
              <a:t>1 byte</a:t>
            </a:r>
            <a:r>
              <a:rPr lang="en-US" sz="2400" dirty="0"/>
              <a:t>), </a:t>
            </a:r>
            <a:r>
              <a:rPr lang="en-US" sz="2400" dirty="0" smtClean="0"/>
              <a:t>signed: -128~127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00101010: 42</a:t>
            </a:r>
            <a:endParaRPr lang="en-US" sz="2000" dirty="0"/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11001001: -55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16 bits (2 bytes), signed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0010101011001001: 10953</a:t>
            </a:r>
            <a:endParaRPr lang="en-US" sz="2000" dirty="0"/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2575" y="6001434"/>
            <a:ext cx="2047876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More bits required for larger integers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83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Types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6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954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How </a:t>
            </a:r>
            <a:r>
              <a:rPr lang="en-US" sz="2800" dirty="0"/>
              <a:t>to interpret </a:t>
            </a:r>
            <a:r>
              <a:rPr lang="en-US" sz="2800" dirty="0" smtClean="0"/>
              <a:t>0010101011001001…?</a:t>
            </a:r>
            <a:endParaRPr lang="en-US" sz="28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800" dirty="0" smtClean="0"/>
              <a:t> </a:t>
            </a:r>
            <a:endParaRPr lang="en-US" sz="12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Characters</a:t>
            </a:r>
            <a:endParaRPr lang="en-US" sz="28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8 bits (1 byte): ASCII characters (e.g., letters, punctuations)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00101010: *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11001001</a:t>
            </a:r>
            <a:r>
              <a:rPr lang="en-US" sz="2000" dirty="0"/>
              <a:t>: É </a:t>
            </a:r>
            <a:endParaRPr lang="en-US" sz="20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32 bits (4 bytes): Unicode characters (e.g. letters, emoticons, Mahjong tiles)</a:t>
            </a:r>
            <a:endParaRPr lang="en-US" sz="2000" dirty="0"/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" b="54575"/>
          <a:stretch/>
        </p:blipFill>
        <p:spPr>
          <a:xfrm>
            <a:off x="5581650" y="5229226"/>
            <a:ext cx="2343150" cy="127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893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Types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7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954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How </a:t>
            </a:r>
            <a:r>
              <a:rPr lang="en-US" sz="2800" dirty="0"/>
              <a:t>to interpret </a:t>
            </a:r>
            <a:r>
              <a:rPr lang="en-US" sz="2800" dirty="0" smtClean="0"/>
              <a:t>0010101011001001…?</a:t>
            </a:r>
            <a:endParaRPr lang="en-US" sz="28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800" dirty="0" smtClean="0"/>
              <a:t> </a:t>
            </a:r>
            <a:endParaRPr lang="en-US" sz="12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Real numbers</a:t>
            </a:r>
            <a:endParaRPr lang="en-US" sz="2800" dirty="0">
              <a:solidFill>
                <a:srgbClr val="0000FF"/>
              </a:solidFill>
            </a:endParaRP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32 bits or 64 bits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Not all real numbers can be represented accurately…</a:t>
            </a:r>
            <a:endParaRPr lang="en-US" sz="20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1309378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Type declaration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8</a:t>
            </a:fld>
            <a:endParaRPr dirty="0"/>
          </a:p>
        </p:txBody>
      </p:sp>
      <p:sp>
        <p:nvSpPr>
          <p:cNvPr id="10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9548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Declare the type of a variable so that the computer can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/>
              <a:t>Allocate the right number of bits in memory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smtClean="0"/>
              <a:t>Interpret </a:t>
            </a:r>
            <a:r>
              <a:rPr lang="en-US" sz="2400" dirty="0" smtClean="0"/>
              <a:t>the value accordingly</a:t>
            </a: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r>
              <a:rPr lang="en-US" sz="2800" dirty="0" smtClean="0"/>
              <a:t> </a:t>
            </a:r>
            <a:endParaRPr lang="en-US" sz="1200" dirty="0" smtClean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/>
              <a:t>Examples of type declarations in C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err="1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FF"/>
                </a:solidFill>
              </a:rPr>
              <a:t> value;</a:t>
            </a:r>
            <a:r>
              <a:rPr lang="en-US" sz="2400" dirty="0" smtClean="0"/>
              <a:t> 2 or 4 bytes, signed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char </a:t>
            </a:r>
            <a:r>
              <a:rPr lang="en-US" sz="2400" dirty="0" err="1" smtClean="0">
                <a:solidFill>
                  <a:srgbClr val="0000FF"/>
                </a:solidFill>
              </a:rPr>
              <a:t>ch</a:t>
            </a:r>
            <a:r>
              <a:rPr lang="en-US" sz="2400" dirty="0">
                <a:solidFill>
                  <a:srgbClr val="0000FF"/>
                </a:solidFill>
              </a:rPr>
              <a:t>;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1 byte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float </a:t>
            </a:r>
            <a:r>
              <a:rPr lang="en-US" sz="2400" dirty="0" err="1" smtClean="0">
                <a:solidFill>
                  <a:srgbClr val="0000FF"/>
                </a:solidFill>
              </a:rPr>
              <a:t>ave</a:t>
            </a:r>
            <a:r>
              <a:rPr lang="en-US" sz="2400" dirty="0">
                <a:solidFill>
                  <a:srgbClr val="0000FF"/>
                </a:solidFill>
              </a:rPr>
              <a:t>;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4 bytes</a:t>
            </a:r>
          </a:p>
          <a:p>
            <a:pPr marL="1257300" lvl="2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 smtClean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</p:spTree>
    <p:extLst>
      <p:ext uri="{BB962C8B-B14F-4D97-AF65-F5344CB8AC3E}">
        <p14:creationId xmlns:p14="http://schemas.microsoft.com/office/powerpoint/2010/main" val="3780451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Homework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Unit4</a:t>
            </a:r>
            <a:r>
              <a:rPr dirty="0" smtClean="0"/>
              <a:t> </a:t>
            </a:r>
            <a:r>
              <a:rPr dirty="0"/>
              <a:t>- </a:t>
            </a:r>
            <a:fld id="{628B8346-B709-406B-887E-3E0CC6DA1327}" type="slidenum">
              <a:rPr smtClean="0"/>
              <a:pPr>
                <a:defRPr/>
              </a:pPr>
              <a:t>9</a:t>
            </a:fld>
            <a:endParaRPr dirty="0"/>
          </a:p>
        </p:txBody>
      </p:sp>
      <p:sp>
        <p:nvSpPr>
          <p:cNvPr id="10" name="HighlightBackgroundShapeeee31423-879f-470c-ac44-148c4404b3a6"/>
          <p:cNvSpPr>
            <a:spLocks noChangeArrowheads="1"/>
          </p:cNvSpPr>
          <p:nvPr/>
        </p:nvSpPr>
        <p:spPr bwMode="auto">
          <a:xfrm>
            <a:off x="491319" y="12192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/>
              <a:t>© NUS</a:t>
            </a:r>
          </a:p>
        </p:txBody>
      </p:sp>
      <p:sp>
        <p:nvSpPr>
          <p:cNvPr id="13" name="HighlightBackgroundShapeeee31423-879f-470c-ac44-148c4404b3a6"/>
          <p:cNvSpPr>
            <a:spLocks noChangeArrowheads="1"/>
          </p:cNvSpPr>
          <p:nvPr/>
        </p:nvSpPr>
        <p:spPr bwMode="auto">
          <a:xfrm>
            <a:off x="643719" y="1371600"/>
            <a:ext cx="8134521" cy="507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Post-Lecture Diagnostic Quiz (1%)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Due on Friday of Week 3, 4pm.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You can have up to three attempts.</a:t>
            </a:r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Problem Set </a:t>
            </a:r>
            <a:r>
              <a:rPr lang="en-US" sz="2400" dirty="0" smtClean="0"/>
              <a:t>3.1 </a:t>
            </a:r>
            <a:r>
              <a:rPr lang="en-US" sz="2400" dirty="0"/>
              <a:t>to </a:t>
            </a:r>
            <a:r>
              <a:rPr lang="en-US" sz="2400" dirty="0" smtClean="0"/>
              <a:t>3.2 </a:t>
            </a:r>
            <a:r>
              <a:rPr lang="en-US" sz="2400" dirty="0"/>
              <a:t>(under Unit </a:t>
            </a:r>
            <a:r>
              <a:rPr lang="en-US" sz="2400" dirty="0" smtClean="0"/>
              <a:t>3)</a:t>
            </a: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US" sz="2400" dirty="0"/>
              <a:t>Not graded. To be discussed in Week </a:t>
            </a:r>
            <a:r>
              <a:rPr lang="en-US" sz="2400" dirty="0" smtClean="0"/>
              <a:t>4 </a:t>
            </a:r>
            <a:r>
              <a:rPr lang="en-US" sz="2400" dirty="0"/>
              <a:t>during tutorials / labs.</a:t>
            </a:r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 marL="800100" lvl="1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  <a:p>
            <a:pPr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</a:pPr>
            <a:endParaRPr lang="en-US" sz="2400" dirty="0"/>
          </a:p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695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13176</TotalTime>
  <Words>380</Words>
  <Application>Microsoft Office PowerPoint</Application>
  <PresentationFormat>On-screen Show (4:3)</PresentationFormat>
  <Paragraphs>90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Clarity</vt:lpstr>
      <vt:lpstr>PowerPoint Presentation</vt:lpstr>
      <vt:lpstr>Unit 4: Types</vt:lpstr>
      <vt:lpstr>Bits</vt:lpstr>
      <vt:lpstr>Bytes</vt:lpstr>
      <vt:lpstr>Types</vt:lpstr>
      <vt:lpstr>Types</vt:lpstr>
      <vt:lpstr>Types</vt:lpstr>
      <vt:lpstr>Type declaration</vt:lpstr>
      <vt:lpstr>Homework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Zhao Jin</cp:lastModifiedBy>
  <cp:revision>1242</cp:revision>
  <cp:lastPrinted>2014-06-20T04:24:53Z</cp:lastPrinted>
  <dcterms:created xsi:type="dcterms:W3CDTF">1998-09-05T15:03:32Z</dcterms:created>
  <dcterms:modified xsi:type="dcterms:W3CDTF">2021-01-20T08:20:49Z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