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3"/>
  </p:notesMasterIdLst>
  <p:handoutMasterIdLst>
    <p:handoutMasterId r:id="rId24"/>
  </p:handoutMasterIdLst>
  <p:sldIdLst>
    <p:sldId id="256" r:id="rId2"/>
    <p:sldId id="468" r:id="rId3"/>
    <p:sldId id="528" r:id="rId4"/>
    <p:sldId id="509" r:id="rId5"/>
    <p:sldId id="530" r:id="rId6"/>
    <p:sldId id="532" r:id="rId7"/>
    <p:sldId id="531" r:id="rId8"/>
    <p:sldId id="525" r:id="rId9"/>
    <p:sldId id="511" r:id="rId10"/>
    <p:sldId id="522" r:id="rId11"/>
    <p:sldId id="534" r:id="rId12"/>
    <p:sldId id="535" r:id="rId13"/>
    <p:sldId id="538" r:id="rId14"/>
    <p:sldId id="543" r:id="rId15"/>
    <p:sldId id="544" r:id="rId16"/>
    <p:sldId id="537" r:id="rId17"/>
    <p:sldId id="539" r:id="rId18"/>
    <p:sldId id="540" r:id="rId19"/>
    <p:sldId id="541" r:id="rId20"/>
    <p:sldId id="542" r:id="rId21"/>
    <p:sldId id="545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66FF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81" autoAdjust="0"/>
    <p:restoredTop sz="87185" autoAdjust="0"/>
  </p:normalViewPr>
  <p:slideViewPr>
    <p:cSldViewPr snapToGrid="0">
      <p:cViewPr varScale="1">
        <p:scale>
          <a:sx n="94" d="100"/>
          <a:sy n="94" d="100"/>
        </p:scale>
        <p:origin x="192" y="5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1/18/21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27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88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66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773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25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25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952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3081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0110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9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167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07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84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92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2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19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79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140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3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3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C00000"/>
                </a:solidFill>
                <a:latin typeface="Calibri" panose="020F0502020204030204" pitchFamily="34" charset="0"/>
              </a:rPr>
              <a:t>Functions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More examples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10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Find the</a:t>
            </a:r>
            <a:r>
              <a:rPr lang="en-US" sz="2400" dirty="0">
                <a:solidFill>
                  <a:srgbClr val="0000FF"/>
                </a:solidFill>
              </a:rPr>
              <a:t> mean</a:t>
            </a:r>
            <a:r>
              <a:rPr lang="en-US" sz="2400" dirty="0"/>
              <a:t> of a list of numbers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Input…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Compute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Compute the </a:t>
            </a:r>
            <a:r>
              <a:rPr lang="en-US" sz="2000" dirty="0">
                <a:solidFill>
                  <a:srgbClr val="0000FF"/>
                </a:solidFill>
              </a:rPr>
              <a:t>sum of a list of numbers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Divide the sum by k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Output…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438585" y="2645249"/>
            <a:ext cx="1556747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This could be a function!</a:t>
            </a:r>
          </a:p>
        </p:txBody>
      </p:sp>
      <p:sp>
        <p:nvSpPr>
          <p:cNvPr id="9" name="Rectangle 8"/>
          <p:cNvSpPr/>
          <p:nvPr/>
        </p:nvSpPr>
        <p:spPr>
          <a:xfrm>
            <a:off x="1929993" y="2758604"/>
            <a:ext cx="4356192" cy="43815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57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More examples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11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Find the</a:t>
            </a:r>
            <a:r>
              <a:rPr lang="en-US" sz="2400" dirty="0">
                <a:solidFill>
                  <a:srgbClr val="0000FF"/>
                </a:solidFill>
              </a:rPr>
              <a:t> standard deviation</a:t>
            </a:r>
            <a:r>
              <a:rPr lang="en-US" sz="2400" dirty="0"/>
              <a:t> of a list L of k integers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l-GR" sz="2400" i="1" dirty="0"/>
              <a:t>μ</a:t>
            </a:r>
            <a:r>
              <a:rPr lang="en-US" sz="2400" dirty="0"/>
              <a:t>: mean (L, k)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L': subtract (L, k, </a:t>
            </a:r>
            <a:r>
              <a:rPr lang="el-GR" sz="2400" i="1" dirty="0"/>
              <a:t>μ</a:t>
            </a:r>
            <a:r>
              <a:rPr lang="en-US" sz="2400" i="1" dirty="0"/>
              <a:t>)</a:t>
            </a: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L'': square (L', k)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l-GR" sz="2400" i="1" dirty="0"/>
              <a:t>μ</a:t>
            </a:r>
            <a:r>
              <a:rPr lang="en-US" sz="2400" i="1" dirty="0"/>
              <a:t>''</a:t>
            </a:r>
            <a:r>
              <a:rPr lang="en-US" sz="2400" dirty="0"/>
              <a:t>:</a:t>
            </a:r>
            <a:r>
              <a:rPr lang="en-US" sz="2400" i="1" dirty="0"/>
              <a:t> </a:t>
            </a:r>
            <a:r>
              <a:rPr lang="en-US" sz="2400" dirty="0"/>
              <a:t>mean (L'', k)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i="1" dirty="0"/>
              <a:t>result:</a:t>
            </a:r>
            <a:r>
              <a:rPr lang="en-US" sz="2400" dirty="0"/>
              <a:t> </a:t>
            </a:r>
            <a:r>
              <a:rPr lang="en-US" sz="2400" dirty="0" err="1"/>
              <a:t>sqrt</a:t>
            </a:r>
            <a:r>
              <a:rPr lang="en-US" sz="2400" dirty="0"/>
              <a:t> </a:t>
            </a:r>
            <a:r>
              <a:rPr lang="en-US" sz="2400" i="1" dirty="0"/>
              <a:t>(</a:t>
            </a:r>
            <a:r>
              <a:rPr lang="el-GR" sz="2400" i="1" dirty="0"/>
              <a:t>μ</a:t>
            </a:r>
            <a:r>
              <a:rPr lang="en-US" sz="2400" i="1" dirty="0"/>
              <a:t>'')</a:t>
            </a: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263" y="2101830"/>
            <a:ext cx="2665936" cy="11172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22356" y="3286204"/>
            <a:ext cx="4503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Let say L = {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3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5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7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9</a:t>
            </a:r>
            <a:r>
              <a:rPr lang="en-US" sz="2400" dirty="0"/>
              <a:t>}, k = </a:t>
            </a:r>
            <a:r>
              <a:rPr lang="en-US" sz="2400" dirty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22355" y="3750782"/>
            <a:ext cx="4503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/>
              <a:t>μ</a:t>
            </a:r>
            <a:r>
              <a:rPr lang="en-US" sz="2400" i="1" dirty="0"/>
              <a:t> = 5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122354" y="4281090"/>
            <a:ext cx="471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subtract (L, k, </a:t>
            </a:r>
            <a:r>
              <a:rPr lang="el-GR" sz="2400" dirty="0"/>
              <a:t>μ</a:t>
            </a:r>
            <a:r>
              <a:rPr lang="en-US" sz="2400" dirty="0"/>
              <a:t>) = {-4, -2, 0, 2 ,4}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22354" y="4815557"/>
            <a:ext cx="471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square (L', k) = {16, 4, 0, 4,16}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22354" y="5320892"/>
            <a:ext cx="471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/>
              <a:t>μ</a:t>
            </a:r>
            <a:r>
              <a:rPr lang="en-US" sz="2400" i="1" dirty="0"/>
              <a:t>''</a:t>
            </a:r>
            <a:r>
              <a:rPr lang="en-US" sz="2400" dirty="0"/>
              <a:t> = mean (L'', k) = 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29911" y="5844243"/>
            <a:ext cx="471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sqrt</a:t>
            </a:r>
            <a:r>
              <a:rPr lang="en-US" sz="2400" dirty="0"/>
              <a:t> (</a:t>
            </a:r>
            <a:r>
              <a:rPr lang="el-GR" sz="2400" i="1" dirty="0"/>
              <a:t>μ</a:t>
            </a:r>
            <a:r>
              <a:rPr lang="en-US" sz="2400" i="1" dirty="0"/>
              <a:t>''</a:t>
            </a:r>
            <a:r>
              <a:rPr lang="en-US" sz="2400" dirty="0"/>
              <a:t>) = 2.83</a:t>
            </a:r>
          </a:p>
        </p:txBody>
      </p:sp>
    </p:spTree>
    <p:extLst>
      <p:ext uri="{BB962C8B-B14F-4D97-AF65-F5344CB8AC3E}">
        <p14:creationId xmlns:p14="http://schemas.microsoft.com/office/powerpoint/2010/main" val="42658789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More examples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12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Find the</a:t>
            </a:r>
            <a:r>
              <a:rPr lang="en-US" sz="2400" dirty="0">
                <a:solidFill>
                  <a:srgbClr val="0000FF"/>
                </a:solidFill>
              </a:rPr>
              <a:t> standard deviation</a:t>
            </a:r>
            <a:r>
              <a:rPr lang="en-US" sz="2400" dirty="0"/>
              <a:t> of a list L of k integers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i="1" dirty="0"/>
              <a:t>result: </a:t>
            </a:r>
            <a:r>
              <a:rPr lang="en-US" sz="2400" i="1" dirty="0" err="1"/>
              <a:t>sqrt</a:t>
            </a:r>
            <a:r>
              <a:rPr lang="en-US" sz="2400" i="1" dirty="0"/>
              <a:t> ( mean ( square ( subtract (L, k, mean (L, k)), k), k)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i="1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Reuse of functions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A function, once defined, can be reused any number of times!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No need to reinvent the wheel every time!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67015" y="4436266"/>
            <a:ext cx="2238769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mean is used twice!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294863" y="4216820"/>
            <a:ext cx="1042869" cy="4156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635067" y="4190348"/>
            <a:ext cx="702804" cy="4305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263" y="2101830"/>
            <a:ext cx="2665936" cy="111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52561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More examples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13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Find the</a:t>
            </a:r>
            <a:r>
              <a:rPr lang="en-US" sz="2400" dirty="0">
                <a:solidFill>
                  <a:srgbClr val="0000FF"/>
                </a:solidFill>
              </a:rPr>
              <a:t> standard deviation</a:t>
            </a:r>
            <a:r>
              <a:rPr lang="en-US" sz="2400" dirty="0"/>
              <a:t> of a list L of k integers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i="1" dirty="0"/>
              <a:t>result: </a:t>
            </a:r>
            <a:r>
              <a:rPr lang="en-US" sz="2400" i="1" dirty="0" err="1"/>
              <a:t>sqrt</a:t>
            </a:r>
            <a:r>
              <a:rPr lang="en-US" sz="2400" i="1" dirty="0"/>
              <a:t> ( mean ( square ( subtract (L, k, mean (L, k)), k), k)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i="1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Function calling other functions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If we treat this computation as a </a:t>
            </a:r>
            <a:r>
              <a:rPr lang="en-US" sz="2000" dirty="0">
                <a:solidFill>
                  <a:srgbClr val="0000FF"/>
                </a:solidFill>
              </a:rPr>
              <a:t>function</a:t>
            </a:r>
            <a:r>
              <a:rPr lang="en-US" sz="2000" dirty="0"/>
              <a:t> </a:t>
            </a:r>
            <a:r>
              <a:rPr lang="en-US" sz="2000" i="1" dirty="0" err="1"/>
              <a:t>stddev</a:t>
            </a:r>
            <a:r>
              <a:rPr lang="en-US" sz="2000" i="1" dirty="0"/>
              <a:t> (L, k)</a:t>
            </a:r>
            <a:r>
              <a:rPr lang="en-US" sz="2000" dirty="0"/>
              <a:t>, it calls </a:t>
            </a:r>
            <a:r>
              <a:rPr lang="en-US" sz="2000" i="1" dirty="0" err="1"/>
              <a:t>sqrt</a:t>
            </a:r>
            <a:r>
              <a:rPr lang="en-US" sz="2000" dirty="0"/>
              <a:t>, </a:t>
            </a:r>
            <a:r>
              <a:rPr lang="en-US" sz="2000" i="1" dirty="0"/>
              <a:t>mean</a:t>
            </a:r>
            <a:r>
              <a:rPr lang="en-US" sz="2000" dirty="0"/>
              <a:t>, </a:t>
            </a:r>
            <a:r>
              <a:rPr lang="en-US" sz="2000" i="1" dirty="0"/>
              <a:t>square</a:t>
            </a:r>
            <a:r>
              <a:rPr lang="en-US" sz="2000" dirty="0"/>
              <a:t> and </a:t>
            </a:r>
            <a:r>
              <a:rPr lang="en-US" sz="2000" i="1" dirty="0"/>
              <a:t>subtract </a:t>
            </a:r>
            <a:r>
              <a:rPr lang="en-US" sz="2000" dirty="0"/>
              <a:t>to complete the computation.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263" y="2101830"/>
            <a:ext cx="2665936" cy="111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66554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Ex #1: A Simple “Drawing” Problem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14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5957106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Draw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b="1" dirty="0"/>
              <a:t>a rocket ship </a:t>
            </a:r>
            <a:r>
              <a:rPr lang="en-US" sz="2000" dirty="0"/>
              <a:t>(which is a triangle over a rectangle over an inverted V),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b="1" dirty="0"/>
              <a:t>a male stick figure </a:t>
            </a:r>
            <a:r>
              <a:rPr lang="en-US" sz="2000" dirty="0"/>
              <a:t>(a circle over a rectangle over an inverted V), and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b="1" dirty="0"/>
              <a:t>a female stick figure </a:t>
            </a:r>
            <a:r>
              <a:rPr lang="en-US" sz="2000" dirty="0"/>
              <a:t>(a circle over a triangle over an inverted V)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7303037" y="1171575"/>
            <a:ext cx="1498349" cy="5515563"/>
            <a:chOff x="6349066" y="1359412"/>
            <a:chExt cx="1499091" cy="5515978"/>
          </a:xfrm>
        </p:grpSpPr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51709" y="1412510"/>
              <a:ext cx="664111" cy="1722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49066" y="3154299"/>
              <a:ext cx="666754" cy="1785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51704" y="4964528"/>
              <a:ext cx="664116" cy="1910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6942259" y="1359412"/>
              <a:ext cx="8206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 dirty="0"/>
                <a:t>rocket</a:t>
              </a:r>
              <a:endParaRPr lang="en-SG" sz="1600" i="1" dirty="0"/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6883643" y="3101143"/>
              <a:ext cx="8792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 dirty="0"/>
                <a:t>male</a:t>
              </a:r>
              <a:endParaRPr lang="en-SG" sz="1600" i="1" dirty="0"/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7015820" y="4915228"/>
              <a:ext cx="83233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 dirty="0"/>
                <a:t>female</a:t>
              </a:r>
              <a:endParaRPr lang="en-SG" sz="1600" i="1" dirty="0"/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82209" y="4727125"/>
            <a:ext cx="5775325" cy="109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2425" indent="-352425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GB" sz="2000" kern="0" dirty="0">
              <a:latin typeface="+mn-lt"/>
              <a:cs typeface="+mn-cs"/>
            </a:endParaRPr>
          </a:p>
        </p:txBody>
      </p:sp>
      <p:sp>
        <p:nvSpPr>
          <p:cNvPr id="17" name="HighlightTextShape201406241503265130"/>
          <p:cNvSpPr>
            <a:spLocks noChangeArrowheads="1"/>
          </p:cNvSpPr>
          <p:nvPr/>
        </p:nvSpPr>
        <p:spPr bwMode="auto">
          <a:xfrm>
            <a:off x="582209" y="4163016"/>
            <a:ext cx="5957106" cy="1999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Analysis: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No particular input / compute needed.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Just draw the needed 3 figures: 1 magic box for </a:t>
            </a:r>
            <a:r>
              <a:rPr lang="en-US" sz="2000"/>
              <a:t>each figure.</a:t>
            </a:r>
            <a:endParaRPr lang="en-US" sz="20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There are common shapes shared by the 3 figures: 1 magic box for each shape.</a:t>
            </a:r>
          </a:p>
        </p:txBody>
      </p:sp>
    </p:spTree>
    <p:extLst>
      <p:ext uri="{BB962C8B-B14F-4D97-AF65-F5344CB8AC3E}">
        <p14:creationId xmlns:p14="http://schemas.microsoft.com/office/powerpoint/2010/main" val="24421935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Ex #1: A Simple “Drawing” Problem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15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82209" y="4816025"/>
            <a:ext cx="5775325" cy="109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2425" indent="-352425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GB" sz="2000" kern="0" dirty="0">
              <a:latin typeface="+mn-lt"/>
              <a:cs typeface="+mn-cs"/>
            </a:endParaRPr>
          </a:p>
        </p:txBody>
      </p:sp>
      <p:sp>
        <p:nvSpPr>
          <p:cNvPr id="18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5957106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Draw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b="1" dirty="0"/>
              <a:t>a rocket ship </a:t>
            </a:r>
            <a:r>
              <a:rPr lang="en-US" sz="2000" dirty="0"/>
              <a:t>(which is a triangle over a rectangle over an inverted V),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b="1" dirty="0"/>
              <a:t>a male stick figure </a:t>
            </a:r>
            <a:r>
              <a:rPr lang="en-US" sz="2000" dirty="0"/>
              <a:t>(a circle over a rectangle over an inverted V), and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b="1" dirty="0"/>
              <a:t>a female stick figure </a:t>
            </a:r>
            <a:r>
              <a:rPr lang="en-US" sz="2000" dirty="0"/>
              <a:t>(a circle over a triangle over an inverted V)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9" name="HighlightTextShape201406241503265130"/>
          <p:cNvSpPr>
            <a:spLocks noChangeArrowheads="1"/>
          </p:cNvSpPr>
          <p:nvPr/>
        </p:nvSpPr>
        <p:spPr bwMode="auto">
          <a:xfrm>
            <a:off x="580219" y="4159183"/>
            <a:ext cx="5957106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Design: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20" name="Group 14"/>
          <p:cNvGrpSpPr>
            <a:grpSpLocks/>
          </p:cNvGrpSpPr>
          <p:nvPr/>
        </p:nvGrpSpPr>
        <p:grpSpPr bwMode="auto">
          <a:xfrm>
            <a:off x="7508056" y="1157478"/>
            <a:ext cx="1302562" cy="3929462"/>
            <a:chOff x="6349066" y="1330834"/>
            <a:chExt cx="1841533" cy="5553048"/>
          </a:xfrm>
        </p:grpSpPr>
        <p:pic>
          <p:nvPicPr>
            <p:cNvPr id="21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51709" y="1412510"/>
              <a:ext cx="664111" cy="1722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49066" y="3164447"/>
              <a:ext cx="666754" cy="1785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51704" y="4973020"/>
              <a:ext cx="664116" cy="1910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6942257" y="1330834"/>
              <a:ext cx="1181011" cy="478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i="1" dirty="0"/>
                <a:t>rocket</a:t>
              </a:r>
              <a:endParaRPr lang="en-SG" sz="1600" i="1" dirty="0"/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6950973" y="3167824"/>
              <a:ext cx="997353" cy="478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i="1" dirty="0"/>
                <a:t>male</a:t>
              </a:r>
              <a:endParaRPr lang="en-SG" sz="1600" i="1" dirty="0"/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6961955" y="4915229"/>
              <a:ext cx="1228644" cy="478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i="1" dirty="0"/>
                <a:t>female</a:t>
              </a:r>
              <a:endParaRPr lang="en-SG" sz="1600" i="1" dirty="0"/>
            </a:p>
          </p:txBody>
        </p:sp>
      </p:grpSp>
      <p:sp>
        <p:nvSpPr>
          <p:cNvPr id="37" name="Freeform 36"/>
          <p:cNvSpPr/>
          <p:nvPr/>
        </p:nvSpPr>
        <p:spPr>
          <a:xfrm>
            <a:off x="4312673" y="4830732"/>
            <a:ext cx="795679" cy="397839"/>
          </a:xfrm>
          <a:custGeom>
            <a:avLst/>
            <a:gdLst>
              <a:gd name="connsiteX0" fmla="*/ 0 w 795679"/>
              <a:gd name="connsiteY0" fmla="*/ 0 h 397839"/>
              <a:gd name="connsiteX1" fmla="*/ 795679 w 795679"/>
              <a:gd name="connsiteY1" fmla="*/ 0 h 397839"/>
              <a:gd name="connsiteX2" fmla="*/ 795679 w 795679"/>
              <a:gd name="connsiteY2" fmla="*/ 397839 h 397839"/>
              <a:gd name="connsiteX3" fmla="*/ 0 w 795679"/>
              <a:gd name="connsiteY3" fmla="*/ 397839 h 397839"/>
              <a:gd name="connsiteX4" fmla="*/ 0 w 795679"/>
              <a:gd name="connsiteY4" fmla="*/ 0 h 397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5679" h="397839">
                <a:moveTo>
                  <a:pt x="0" y="0"/>
                </a:moveTo>
                <a:lnTo>
                  <a:pt x="795679" y="0"/>
                </a:lnTo>
                <a:lnTo>
                  <a:pt x="795679" y="397839"/>
                </a:lnTo>
                <a:lnTo>
                  <a:pt x="0" y="39783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kern="1200" dirty="0"/>
              <a:t>Draw 3 Figures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1424358" y="5228572"/>
            <a:ext cx="6572309" cy="564931"/>
            <a:chOff x="1424358" y="5228572"/>
            <a:chExt cx="6572309" cy="564931"/>
          </a:xfrm>
        </p:grpSpPr>
        <p:sp>
          <p:nvSpPr>
            <p:cNvPr id="32" name="Freeform 31"/>
            <p:cNvSpPr/>
            <p:nvPr/>
          </p:nvSpPr>
          <p:spPr>
            <a:xfrm>
              <a:off x="4664793" y="5228572"/>
              <a:ext cx="91440" cy="1670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6709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51" name="Group 50"/>
            <p:cNvGrpSpPr/>
            <p:nvPr/>
          </p:nvGrpSpPr>
          <p:grpSpPr>
            <a:xfrm>
              <a:off x="1424358" y="5228572"/>
              <a:ext cx="6572309" cy="564931"/>
              <a:chOff x="1424358" y="5228572"/>
              <a:chExt cx="6572309" cy="564931"/>
            </a:xfrm>
          </p:grpSpPr>
          <p:sp>
            <p:nvSpPr>
              <p:cNvPr id="28" name="Freeform 27"/>
              <p:cNvSpPr/>
              <p:nvPr/>
            </p:nvSpPr>
            <p:spPr>
              <a:xfrm>
                <a:off x="4710513" y="5228572"/>
                <a:ext cx="2888315" cy="167092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83546"/>
                    </a:lnTo>
                    <a:lnTo>
                      <a:pt x="2888315" y="83546"/>
                    </a:lnTo>
                    <a:lnTo>
                      <a:pt x="2888315" y="167092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6" name="Freeform 35"/>
              <p:cNvSpPr/>
              <p:nvPr/>
            </p:nvSpPr>
            <p:spPr>
              <a:xfrm>
                <a:off x="1822198" y="5228572"/>
                <a:ext cx="2888315" cy="167092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2888315" y="0"/>
                    </a:moveTo>
                    <a:lnTo>
                      <a:pt x="2888315" y="83546"/>
                    </a:lnTo>
                    <a:lnTo>
                      <a:pt x="0" y="83546"/>
                    </a:lnTo>
                    <a:lnTo>
                      <a:pt x="0" y="167092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8" name="Freeform 37"/>
              <p:cNvSpPr/>
              <p:nvPr/>
            </p:nvSpPr>
            <p:spPr>
              <a:xfrm>
                <a:off x="1424358" y="5395664"/>
                <a:ext cx="795679" cy="397839"/>
              </a:xfrm>
              <a:custGeom>
                <a:avLst/>
                <a:gdLst>
                  <a:gd name="connsiteX0" fmla="*/ 0 w 795679"/>
                  <a:gd name="connsiteY0" fmla="*/ 0 h 397839"/>
                  <a:gd name="connsiteX1" fmla="*/ 795679 w 795679"/>
                  <a:gd name="connsiteY1" fmla="*/ 0 h 397839"/>
                  <a:gd name="connsiteX2" fmla="*/ 795679 w 795679"/>
                  <a:gd name="connsiteY2" fmla="*/ 397839 h 397839"/>
                  <a:gd name="connsiteX3" fmla="*/ 0 w 795679"/>
                  <a:gd name="connsiteY3" fmla="*/ 397839 h 397839"/>
                  <a:gd name="connsiteX4" fmla="*/ 0 w 795679"/>
                  <a:gd name="connsiteY4" fmla="*/ 0 h 397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5679" h="397839">
                    <a:moveTo>
                      <a:pt x="0" y="0"/>
                    </a:moveTo>
                    <a:lnTo>
                      <a:pt x="795679" y="0"/>
                    </a:lnTo>
                    <a:lnTo>
                      <a:pt x="795679" y="397839"/>
                    </a:lnTo>
                    <a:lnTo>
                      <a:pt x="0" y="397839"/>
                    </a:lnTo>
                    <a:lnTo>
                      <a:pt x="0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6350" tIns="6350" rIns="6350" bIns="635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kern="1200" dirty="0"/>
                  <a:t>Draw Rocket Ship</a:t>
                </a:r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4312673" y="5395664"/>
                <a:ext cx="795679" cy="397839"/>
              </a:xfrm>
              <a:custGeom>
                <a:avLst/>
                <a:gdLst>
                  <a:gd name="connsiteX0" fmla="*/ 0 w 795679"/>
                  <a:gd name="connsiteY0" fmla="*/ 0 h 397839"/>
                  <a:gd name="connsiteX1" fmla="*/ 795679 w 795679"/>
                  <a:gd name="connsiteY1" fmla="*/ 0 h 397839"/>
                  <a:gd name="connsiteX2" fmla="*/ 795679 w 795679"/>
                  <a:gd name="connsiteY2" fmla="*/ 397839 h 397839"/>
                  <a:gd name="connsiteX3" fmla="*/ 0 w 795679"/>
                  <a:gd name="connsiteY3" fmla="*/ 397839 h 397839"/>
                  <a:gd name="connsiteX4" fmla="*/ 0 w 795679"/>
                  <a:gd name="connsiteY4" fmla="*/ 0 h 397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5679" h="397839">
                    <a:moveTo>
                      <a:pt x="0" y="0"/>
                    </a:moveTo>
                    <a:lnTo>
                      <a:pt x="795679" y="0"/>
                    </a:lnTo>
                    <a:lnTo>
                      <a:pt x="795679" y="397839"/>
                    </a:lnTo>
                    <a:lnTo>
                      <a:pt x="0" y="397839"/>
                    </a:lnTo>
                    <a:lnTo>
                      <a:pt x="0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6350" tIns="6350" rIns="6350" bIns="635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kern="1200" dirty="0"/>
                  <a:t>Draw Male Stick Figure</a:t>
                </a:r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7200988" y="5395664"/>
                <a:ext cx="795679" cy="397839"/>
              </a:xfrm>
              <a:custGeom>
                <a:avLst/>
                <a:gdLst>
                  <a:gd name="connsiteX0" fmla="*/ 0 w 795679"/>
                  <a:gd name="connsiteY0" fmla="*/ 0 h 397839"/>
                  <a:gd name="connsiteX1" fmla="*/ 795679 w 795679"/>
                  <a:gd name="connsiteY1" fmla="*/ 0 h 397839"/>
                  <a:gd name="connsiteX2" fmla="*/ 795679 w 795679"/>
                  <a:gd name="connsiteY2" fmla="*/ 397839 h 397839"/>
                  <a:gd name="connsiteX3" fmla="*/ 0 w 795679"/>
                  <a:gd name="connsiteY3" fmla="*/ 397839 h 397839"/>
                  <a:gd name="connsiteX4" fmla="*/ 0 w 795679"/>
                  <a:gd name="connsiteY4" fmla="*/ 0 h 397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5679" h="397839">
                    <a:moveTo>
                      <a:pt x="0" y="0"/>
                    </a:moveTo>
                    <a:lnTo>
                      <a:pt x="795679" y="0"/>
                    </a:lnTo>
                    <a:lnTo>
                      <a:pt x="795679" y="397839"/>
                    </a:lnTo>
                    <a:lnTo>
                      <a:pt x="0" y="397839"/>
                    </a:lnTo>
                    <a:lnTo>
                      <a:pt x="0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6350" tIns="6350" rIns="6350" bIns="635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kern="1200" dirty="0"/>
                  <a:t>Draw Female Stick Figure</a:t>
                </a:r>
                <a:endParaRPr lang="en-US" sz="1000" kern="12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53" name="Group 52"/>
          <p:cNvGrpSpPr/>
          <p:nvPr/>
        </p:nvGrpSpPr>
        <p:grpSpPr>
          <a:xfrm>
            <a:off x="461587" y="5793504"/>
            <a:ext cx="2721222" cy="564931"/>
            <a:chOff x="461587" y="5793504"/>
            <a:chExt cx="2721222" cy="564931"/>
          </a:xfrm>
        </p:grpSpPr>
        <p:sp>
          <p:nvSpPr>
            <p:cNvPr id="33" name="Freeform 32"/>
            <p:cNvSpPr/>
            <p:nvPr/>
          </p:nvSpPr>
          <p:spPr>
            <a:xfrm>
              <a:off x="1822198" y="5793504"/>
              <a:ext cx="962771" cy="1670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3546"/>
                  </a:lnTo>
                  <a:lnTo>
                    <a:pt x="962771" y="83546"/>
                  </a:lnTo>
                  <a:lnTo>
                    <a:pt x="962771" y="1670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1776478" y="5793504"/>
              <a:ext cx="91440" cy="1670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670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59426" y="5793504"/>
              <a:ext cx="962771" cy="1670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62771" y="0"/>
                  </a:moveTo>
                  <a:lnTo>
                    <a:pt x="962771" y="83546"/>
                  </a:lnTo>
                  <a:lnTo>
                    <a:pt x="0" y="83546"/>
                  </a:lnTo>
                  <a:lnTo>
                    <a:pt x="0" y="1670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Freeform 38"/>
            <p:cNvSpPr/>
            <p:nvPr/>
          </p:nvSpPr>
          <p:spPr>
            <a:xfrm>
              <a:off x="461587" y="5960596"/>
              <a:ext cx="795679" cy="397839"/>
            </a:xfrm>
            <a:custGeom>
              <a:avLst/>
              <a:gdLst>
                <a:gd name="connsiteX0" fmla="*/ 0 w 795679"/>
                <a:gd name="connsiteY0" fmla="*/ 0 h 397839"/>
                <a:gd name="connsiteX1" fmla="*/ 795679 w 795679"/>
                <a:gd name="connsiteY1" fmla="*/ 0 h 397839"/>
                <a:gd name="connsiteX2" fmla="*/ 795679 w 795679"/>
                <a:gd name="connsiteY2" fmla="*/ 397839 h 397839"/>
                <a:gd name="connsiteX3" fmla="*/ 0 w 795679"/>
                <a:gd name="connsiteY3" fmla="*/ 397839 h 397839"/>
                <a:gd name="connsiteX4" fmla="*/ 0 w 795679"/>
                <a:gd name="connsiteY4" fmla="*/ 0 h 397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5679" h="397839">
                  <a:moveTo>
                    <a:pt x="0" y="0"/>
                  </a:moveTo>
                  <a:lnTo>
                    <a:pt x="795679" y="0"/>
                  </a:lnTo>
                  <a:lnTo>
                    <a:pt x="795679" y="397839"/>
                  </a:lnTo>
                  <a:lnTo>
                    <a:pt x="0" y="397839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Triangle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1424358" y="5960596"/>
              <a:ext cx="795679" cy="397839"/>
            </a:xfrm>
            <a:custGeom>
              <a:avLst/>
              <a:gdLst>
                <a:gd name="connsiteX0" fmla="*/ 0 w 795679"/>
                <a:gd name="connsiteY0" fmla="*/ 0 h 397839"/>
                <a:gd name="connsiteX1" fmla="*/ 795679 w 795679"/>
                <a:gd name="connsiteY1" fmla="*/ 0 h 397839"/>
                <a:gd name="connsiteX2" fmla="*/ 795679 w 795679"/>
                <a:gd name="connsiteY2" fmla="*/ 397839 h 397839"/>
                <a:gd name="connsiteX3" fmla="*/ 0 w 795679"/>
                <a:gd name="connsiteY3" fmla="*/ 397839 h 397839"/>
                <a:gd name="connsiteX4" fmla="*/ 0 w 795679"/>
                <a:gd name="connsiteY4" fmla="*/ 0 h 397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5679" h="397839">
                  <a:moveTo>
                    <a:pt x="0" y="0"/>
                  </a:moveTo>
                  <a:lnTo>
                    <a:pt x="795679" y="0"/>
                  </a:lnTo>
                  <a:lnTo>
                    <a:pt x="795679" y="397839"/>
                  </a:lnTo>
                  <a:lnTo>
                    <a:pt x="0" y="397839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Rectangle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2387130" y="5960596"/>
              <a:ext cx="795679" cy="397839"/>
            </a:xfrm>
            <a:custGeom>
              <a:avLst/>
              <a:gdLst>
                <a:gd name="connsiteX0" fmla="*/ 0 w 795679"/>
                <a:gd name="connsiteY0" fmla="*/ 0 h 397839"/>
                <a:gd name="connsiteX1" fmla="*/ 795679 w 795679"/>
                <a:gd name="connsiteY1" fmla="*/ 0 h 397839"/>
                <a:gd name="connsiteX2" fmla="*/ 795679 w 795679"/>
                <a:gd name="connsiteY2" fmla="*/ 397839 h 397839"/>
                <a:gd name="connsiteX3" fmla="*/ 0 w 795679"/>
                <a:gd name="connsiteY3" fmla="*/ 397839 h 397839"/>
                <a:gd name="connsiteX4" fmla="*/ 0 w 795679"/>
                <a:gd name="connsiteY4" fmla="*/ 0 h 397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5679" h="397839">
                  <a:moveTo>
                    <a:pt x="0" y="0"/>
                  </a:moveTo>
                  <a:lnTo>
                    <a:pt x="795679" y="0"/>
                  </a:lnTo>
                  <a:lnTo>
                    <a:pt x="795679" y="397839"/>
                  </a:lnTo>
                  <a:lnTo>
                    <a:pt x="0" y="397839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349902" y="5793504"/>
            <a:ext cx="2721222" cy="564931"/>
            <a:chOff x="3349902" y="5793504"/>
            <a:chExt cx="2721222" cy="564931"/>
          </a:xfrm>
        </p:grpSpPr>
        <p:sp>
          <p:nvSpPr>
            <p:cNvPr id="29" name="Freeform 28"/>
            <p:cNvSpPr/>
            <p:nvPr/>
          </p:nvSpPr>
          <p:spPr>
            <a:xfrm>
              <a:off x="4710513" y="5793504"/>
              <a:ext cx="962771" cy="1670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3546"/>
                  </a:lnTo>
                  <a:lnTo>
                    <a:pt x="962771" y="83546"/>
                  </a:lnTo>
                  <a:lnTo>
                    <a:pt x="962771" y="1670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Freeform 29"/>
            <p:cNvSpPr/>
            <p:nvPr/>
          </p:nvSpPr>
          <p:spPr>
            <a:xfrm>
              <a:off x="4664793" y="5793504"/>
              <a:ext cx="91440" cy="1670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670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3747741" y="5793504"/>
              <a:ext cx="962771" cy="1670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62771" y="0"/>
                  </a:moveTo>
                  <a:lnTo>
                    <a:pt x="962771" y="83546"/>
                  </a:lnTo>
                  <a:lnTo>
                    <a:pt x="0" y="83546"/>
                  </a:lnTo>
                  <a:lnTo>
                    <a:pt x="0" y="1670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Freeform 43"/>
            <p:cNvSpPr/>
            <p:nvPr/>
          </p:nvSpPr>
          <p:spPr>
            <a:xfrm>
              <a:off x="3349902" y="5960596"/>
              <a:ext cx="795679" cy="397839"/>
            </a:xfrm>
            <a:custGeom>
              <a:avLst/>
              <a:gdLst>
                <a:gd name="connsiteX0" fmla="*/ 0 w 795679"/>
                <a:gd name="connsiteY0" fmla="*/ 0 h 397839"/>
                <a:gd name="connsiteX1" fmla="*/ 795679 w 795679"/>
                <a:gd name="connsiteY1" fmla="*/ 0 h 397839"/>
                <a:gd name="connsiteX2" fmla="*/ 795679 w 795679"/>
                <a:gd name="connsiteY2" fmla="*/ 397839 h 397839"/>
                <a:gd name="connsiteX3" fmla="*/ 0 w 795679"/>
                <a:gd name="connsiteY3" fmla="*/ 397839 h 397839"/>
                <a:gd name="connsiteX4" fmla="*/ 0 w 795679"/>
                <a:gd name="connsiteY4" fmla="*/ 0 h 397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5679" h="397839">
                  <a:moveTo>
                    <a:pt x="0" y="0"/>
                  </a:moveTo>
                  <a:lnTo>
                    <a:pt x="795679" y="0"/>
                  </a:lnTo>
                  <a:lnTo>
                    <a:pt x="795679" y="397839"/>
                  </a:lnTo>
                  <a:lnTo>
                    <a:pt x="0" y="397839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Circle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4312673" y="5960596"/>
              <a:ext cx="795679" cy="397839"/>
            </a:xfrm>
            <a:custGeom>
              <a:avLst/>
              <a:gdLst>
                <a:gd name="connsiteX0" fmla="*/ 0 w 795679"/>
                <a:gd name="connsiteY0" fmla="*/ 0 h 397839"/>
                <a:gd name="connsiteX1" fmla="*/ 795679 w 795679"/>
                <a:gd name="connsiteY1" fmla="*/ 0 h 397839"/>
                <a:gd name="connsiteX2" fmla="*/ 795679 w 795679"/>
                <a:gd name="connsiteY2" fmla="*/ 397839 h 397839"/>
                <a:gd name="connsiteX3" fmla="*/ 0 w 795679"/>
                <a:gd name="connsiteY3" fmla="*/ 397839 h 397839"/>
                <a:gd name="connsiteX4" fmla="*/ 0 w 795679"/>
                <a:gd name="connsiteY4" fmla="*/ 0 h 397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5679" h="397839">
                  <a:moveTo>
                    <a:pt x="0" y="0"/>
                  </a:moveTo>
                  <a:lnTo>
                    <a:pt x="795679" y="0"/>
                  </a:lnTo>
                  <a:lnTo>
                    <a:pt x="795679" y="397839"/>
                  </a:lnTo>
                  <a:lnTo>
                    <a:pt x="0" y="397839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Rectangle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5275445" y="5960596"/>
              <a:ext cx="795679" cy="397839"/>
            </a:xfrm>
            <a:custGeom>
              <a:avLst/>
              <a:gdLst>
                <a:gd name="connsiteX0" fmla="*/ 0 w 795679"/>
                <a:gd name="connsiteY0" fmla="*/ 0 h 397839"/>
                <a:gd name="connsiteX1" fmla="*/ 795679 w 795679"/>
                <a:gd name="connsiteY1" fmla="*/ 0 h 397839"/>
                <a:gd name="connsiteX2" fmla="*/ 795679 w 795679"/>
                <a:gd name="connsiteY2" fmla="*/ 397839 h 397839"/>
                <a:gd name="connsiteX3" fmla="*/ 0 w 795679"/>
                <a:gd name="connsiteY3" fmla="*/ 397839 h 397839"/>
                <a:gd name="connsiteX4" fmla="*/ 0 w 795679"/>
                <a:gd name="connsiteY4" fmla="*/ 0 h 397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5679" h="397839">
                  <a:moveTo>
                    <a:pt x="0" y="0"/>
                  </a:moveTo>
                  <a:lnTo>
                    <a:pt x="795679" y="0"/>
                  </a:lnTo>
                  <a:lnTo>
                    <a:pt x="795679" y="397839"/>
                  </a:lnTo>
                  <a:lnTo>
                    <a:pt x="0" y="397839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238217" y="5793504"/>
            <a:ext cx="2721222" cy="564931"/>
            <a:chOff x="6238217" y="5793504"/>
            <a:chExt cx="2721222" cy="564931"/>
          </a:xfrm>
        </p:grpSpPr>
        <p:sp>
          <p:nvSpPr>
            <p:cNvPr id="4" name="Freeform 3"/>
            <p:cNvSpPr/>
            <p:nvPr/>
          </p:nvSpPr>
          <p:spPr>
            <a:xfrm>
              <a:off x="7598828" y="5793504"/>
              <a:ext cx="962771" cy="1670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3546"/>
                  </a:lnTo>
                  <a:lnTo>
                    <a:pt x="962771" y="83546"/>
                  </a:lnTo>
                  <a:lnTo>
                    <a:pt x="962771" y="1670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Freeform 4"/>
            <p:cNvSpPr/>
            <p:nvPr/>
          </p:nvSpPr>
          <p:spPr>
            <a:xfrm>
              <a:off x="7553108" y="5793504"/>
              <a:ext cx="91440" cy="1670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670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Freeform 26"/>
            <p:cNvSpPr/>
            <p:nvPr/>
          </p:nvSpPr>
          <p:spPr>
            <a:xfrm>
              <a:off x="6636056" y="5793504"/>
              <a:ext cx="962771" cy="1670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62771" y="0"/>
                  </a:moveTo>
                  <a:lnTo>
                    <a:pt x="962771" y="83546"/>
                  </a:lnTo>
                  <a:lnTo>
                    <a:pt x="0" y="83546"/>
                  </a:lnTo>
                  <a:lnTo>
                    <a:pt x="0" y="1670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Freeform 47"/>
            <p:cNvSpPr/>
            <p:nvPr/>
          </p:nvSpPr>
          <p:spPr>
            <a:xfrm>
              <a:off x="6238217" y="5960596"/>
              <a:ext cx="795679" cy="397839"/>
            </a:xfrm>
            <a:custGeom>
              <a:avLst/>
              <a:gdLst>
                <a:gd name="connsiteX0" fmla="*/ 0 w 795679"/>
                <a:gd name="connsiteY0" fmla="*/ 0 h 397839"/>
                <a:gd name="connsiteX1" fmla="*/ 795679 w 795679"/>
                <a:gd name="connsiteY1" fmla="*/ 0 h 397839"/>
                <a:gd name="connsiteX2" fmla="*/ 795679 w 795679"/>
                <a:gd name="connsiteY2" fmla="*/ 397839 h 397839"/>
                <a:gd name="connsiteX3" fmla="*/ 0 w 795679"/>
                <a:gd name="connsiteY3" fmla="*/ 397839 h 397839"/>
                <a:gd name="connsiteX4" fmla="*/ 0 w 795679"/>
                <a:gd name="connsiteY4" fmla="*/ 0 h 397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5679" h="397839">
                  <a:moveTo>
                    <a:pt x="0" y="0"/>
                  </a:moveTo>
                  <a:lnTo>
                    <a:pt x="795679" y="0"/>
                  </a:lnTo>
                  <a:lnTo>
                    <a:pt x="795679" y="397839"/>
                  </a:lnTo>
                  <a:lnTo>
                    <a:pt x="0" y="397839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Circle</a:t>
              </a:r>
            </a:p>
          </p:txBody>
        </p:sp>
        <p:sp>
          <p:nvSpPr>
            <p:cNvPr id="49" name="Freeform 48"/>
            <p:cNvSpPr/>
            <p:nvPr/>
          </p:nvSpPr>
          <p:spPr>
            <a:xfrm>
              <a:off x="7200988" y="5960596"/>
              <a:ext cx="795679" cy="397839"/>
            </a:xfrm>
            <a:custGeom>
              <a:avLst/>
              <a:gdLst>
                <a:gd name="connsiteX0" fmla="*/ 0 w 795679"/>
                <a:gd name="connsiteY0" fmla="*/ 0 h 397839"/>
                <a:gd name="connsiteX1" fmla="*/ 795679 w 795679"/>
                <a:gd name="connsiteY1" fmla="*/ 0 h 397839"/>
                <a:gd name="connsiteX2" fmla="*/ 795679 w 795679"/>
                <a:gd name="connsiteY2" fmla="*/ 397839 h 397839"/>
                <a:gd name="connsiteX3" fmla="*/ 0 w 795679"/>
                <a:gd name="connsiteY3" fmla="*/ 397839 h 397839"/>
                <a:gd name="connsiteX4" fmla="*/ 0 w 795679"/>
                <a:gd name="connsiteY4" fmla="*/ 0 h 397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5679" h="397839">
                  <a:moveTo>
                    <a:pt x="0" y="0"/>
                  </a:moveTo>
                  <a:lnTo>
                    <a:pt x="795679" y="0"/>
                  </a:lnTo>
                  <a:lnTo>
                    <a:pt x="795679" y="397839"/>
                  </a:lnTo>
                  <a:lnTo>
                    <a:pt x="0" y="397839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Triangle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8163760" y="5960596"/>
              <a:ext cx="795679" cy="397839"/>
            </a:xfrm>
            <a:custGeom>
              <a:avLst/>
              <a:gdLst>
                <a:gd name="connsiteX0" fmla="*/ 0 w 795679"/>
                <a:gd name="connsiteY0" fmla="*/ 0 h 397839"/>
                <a:gd name="connsiteX1" fmla="*/ 795679 w 795679"/>
                <a:gd name="connsiteY1" fmla="*/ 0 h 397839"/>
                <a:gd name="connsiteX2" fmla="*/ 795679 w 795679"/>
                <a:gd name="connsiteY2" fmla="*/ 397839 h 397839"/>
                <a:gd name="connsiteX3" fmla="*/ 0 w 795679"/>
                <a:gd name="connsiteY3" fmla="*/ 397839 h 397839"/>
                <a:gd name="connsiteX4" fmla="*/ 0 w 795679"/>
                <a:gd name="connsiteY4" fmla="*/ 0 h 397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5679" h="397839">
                  <a:moveTo>
                    <a:pt x="0" y="0"/>
                  </a:moveTo>
                  <a:lnTo>
                    <a:pt x="795679" y="0"/>
                  </a:lnTo>
                  <a:lnTo>
                    <a:pt x="795679" y="397839"/>
                  </a:lnTo>
                  <a:lnTo>
                    <a:pt x="0" y="397839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32148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Even more examples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16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Find the maximum among a list of numbers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12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Solution from Week 1: use a function max (L, k) that computes the maximum of a given list L of k numbers.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55" b="25555"/>
          <a:stretch/>
        </p:blipFill>
        <p:spPr>
          <a:xfrm>
            <a:off x="0" y="3115131"/>
            <a:ext cx="91440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42766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Even more examples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17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399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Alternative solution: use a function max' (L, </a:t>
            </a:r>
            <a:r>
              <a:rPr lang="en-US" sz="2400" dirty="0" err="1"/>
              <a:t>i</a:t>
            </a:r>
            <a:r>
              <a:rPr lang="en-US" sz="2400" dirty="0"/>
              <a:t>, j) which computes the maximum among L</a:t>
            </a:r>
            <a:r>
              <a:rPr lang="en-US" sz="2400" baseline="-25000" dirty="0"/>
              <a:t>i</a:t>
            </a:r>
            <a:r>
              <a:rPr lang="en-US" sz="2400" dirty="0"/>
              <a:t>…</a:t>
            </a:r>
            <a:r>
              <a:rPr lang="en-US" sz="2400" dirty="0" err="1"/>
              <a:t>L</a:t>
            </a:r>
            <a:r>
              <a:rPr lang="en-US" sz="2400" baseline="-25000" dirty="0" err="1"/>
              <a:t>j</a:t>
            </a:r>
            <a:r>
              <a:rPr lang="en-US" sz="2400" dirty="0"/>
              <a:t> in a given list L</a:t>
            </a:r>
            <a:endParaRPr lang="en-US" sz="2400" baseline="-250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9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E.g., Let say L = {</a:t>
            </a:r>
            <a:r>
              <a:rPr lang="en-US" sz="2400" dirty="0">
                <a:solidFill>
                  <a:srgbClr val="0000FF"/>
                </a:solidFill>
              </a:rPr>
              <a:t>5, 9, 8, 1, 3, 2</a:t>
            </a:r>
            <a:r>
              <a:rPr lang="en-US" sz="2400" dirty="0"/>
              <a:t>}, </a:t>
            </a:r>
            <a:r>
              <a:rPr lang="en-US" sz="2400" dirty="0" err="1"/>
              <a:t>i</a:t>
            </a:r>
            <a:r>
              <a:rPr lang="en-US" sz="2400" dirty="0"/>
              <a:t> = 0, j = 5. </a:t>
            </a:r>
            <a:br>
              <a:rPr lang="en-US" sz="2400" dirty="0"/>
            </a:br>
            <a:r>
              <a:rPr lang="en-US" sz="2400" dirty="0"/>
              <a:t>max' (L, 0, 5) = …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err="1">
                <a:sym typeface="Wingdings" panose="05000000000000000000" pitchFamily="2" charset="2"/>
              </a:rPr>
              <a:t>i</a:t>
            </a:r>
            <a:r>
              <a:rPr lang="en-US" sz="2000" dirty="0">
                <a:sym typeface="Wingdings" panose="05000000000000000000" pitchFamily="2" charset="2"/>
              </a:rPr>
              <a:t> (0) == j (5)?  No. m is</a:t>
            </a:r>
            <a:r>
              <a:rPr lang="en-US" sz="2000" dirty="0"/>
              <a:t> max' (L, 1, 5) = 9 </a:t>
            </a:r>
            <a:r>
              <a:rPr lang="en-US" sz="2000" dirty="0">
                <a:sym typeface="Wingdings" panose="05000000000000000000" pitchFamily="2" charset="2"/>
              </a:rPr>
              <a:t> l</a:t>
            </a:r>
            <a:r>
              <a:rPr lang="en-US" sz="2000" baseline="-25000" dirty="0">
                <a:sym typeface="Wingdings" panose="05000000000000000000" pitchFamily="2" charset="2"/>
              </a:rPr>
              <a:t>0</a:t>
            </a:r>
            <a:r>
              <a:rPr lang="en-US" sz="2000" dirty="0">
                <a:sym typeface="Wingdings" panose="05000000000000000000" pitchFamily="2" charset="2"/>
              </a:rPr>
              <a:t> (5) &gt; m (9)?  No. The answer is </a:t>
            </a:r>
            <a:r>
              <a:rPr lang="en-US" sz="2000" dirty="0">
                <a:solidFill>
                  <a:srgbClr val="0000FF"/>
                </a:solidFill>
                <a:sym typeface="Wingdings" panose="05000000000000000000" pitchFamily="2" charset="2"/>
              </a:rPr>
              <a:t>m (9)</a:t>
            </a:r>
            <a:r>
              <a:rPr lang="en-US" sz="2000" dirty="0">
                <a:sym typeface="Wingdings" panose="05000000000000000000" pitchFamily="2" charset="2"/>
              </a:rPr>
              <a:t>, which is the same as max (L, k). </a:t>
            </a:r>
            <a:endParaRPr lang="en-US" sz="20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8" t="4776" r="7635" b="5305"/>
          <a:stretch/>
        </p:blipFill>
        <p:spPr>
          <a:xfrm>
            <a:off x="986190" y="2206653"/>
            <a:ext cx="7432177" cy="2954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966413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Even more examples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18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399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Compute the factorial of n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E.g., Let n = 4, n! = 4! = 1*2*3*4 = 24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12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Solution: Use a function factorial (n) which computes factorial n???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834048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Even more examples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19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399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Solution: Use a function factorial (n) which computes factorial n???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E.g., Let say n = 4. factorial (n) = …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n (4) == 0? </a:t>
            </a:r>
            <a:r>
              <a:rPr lang="en-US" sz="2000" dirty="0">
                <a:sym typeface="Wingdings" panose="05000000000000000000" pitchFamily="2" charset="2"/>
              </a:rPr>
              <a:t> No. The answer is n * factorial (3) = 4 * 6 = </a:t>
            </a:r>
            <a:r>
              <a:rPr lang="en-US" sz="2000" dirty="0">
                <a:solidFill>
                  <a:srgbClr val="0000FF"/>
                </a:solidFill>
                <a:sym typeface="Wingdings" panose="05000000000000000000" pitchFamily="2" charset="2"/>
              </a:rPr>
              <a:t>24</a:t>
            </a:r>
            <a:r>
              <a:rPr lang="en-US" sz="2000" dirty="0">
                <a:sym typeface="Wingdings" panose="05000000000000000000" pitchFamily="2" charset="2"/>
              </a:rPr>
              <a:t>.</a:t>
            </a:r>
            <a:endParaRPr lang="en-US" sz="20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4" t="3447" r="9834"/>
          <a:stretch/>
        </p:blipFill>
        <p:spPr>
          <a:xfrm>
            <a:off x="1064435" y="2257813"/>
            <a:ext cx="6758975" cy="29873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6690567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3: Functions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Problem Solving Techniques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Functions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More examples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Even more examples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Even more examples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20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399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Function calling itself (to solve a simpler version of the problem)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max' (L, 0, 5) uses max' (L, 1, 5)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factorial (4) uses factorial (3)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12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This is </a:t>
            </a:r>
            <a:r>
              <a:rPr lang="en-US" sz="2400" dirty="0">
                <a:solidFill>
                  <a:srgbClr val="0000FF"/>
                </a:solidFill>
              </a:rPr>
              <a:t>Recursion</a:t>
            </a:r>
            <a:r>
              <a:rPr lang="en-US" sz="2400" dirty="0"/>
              <a:t>!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This is </a:t>
            </a:r>
            <a:r>
              <a:rPr lang="en-US" sz="2000" dirty="0">
                <a:solidFill>
                  <a:srgbClr val="0000FF"/>
                </a:solidFill>
              </a:rPr>
              <a:t>Recursion</a:t>
            </a:r>
            <a:r>
              <a:rPr lang="en-US" sz="2000" dirty="0"/>
              <a:t>!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1600" dirty="0"/>
              <a:t>This is </a:t>
            </a:r>
            <a:r>
              <a:rPr lang="en-US" sz="1600" dirty="0">
                <a:solidFill>
                  <a:srgbClr val="0000FF"/>
                </a:solidFill>
              </a:rPr>
              <a:t>Recursion</a:t>
            </a:r>
            <a:r>
              <a:rPr lang="en-US" sz="1600" dirty="0"/>
              <a:t>!</a:t>
            </a:r>
          </a:p>
          <a:p>
            <a:pPr marL="1714500" lvl="3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1200" dirty="0"/>
              <a:t>This is </a:t>
            </a:r>
            <a:r>
              <a:rPr lang="en-US" sz="1200" dirty="0">
                <a:solidFill>
                  <a:srgbClr val="0000FF"/>
                </a:solidFill>
              </a:rPr>
              <a:t>Recursion</a:t>
            </a:r>
            <a:r>
              <a:rPr lang="en-US" sz="1200" dirty="0"/>
              <a:t>!</a:t>
            </a:r>
          </a:p>
          <a:p>
            <a:pPr marL="2171700" lvl="4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1400" dirty="0"/>
              <a:t>…</a:t>
            </a:r>
          </a:p>
          <a:p>
            <a:pPr marL="1714500" lvl="3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882639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Ex #2: Yet another solution for </a:t>
            </a:r>
            <a:r>
              <a:rPr lang="en-GB" dirty="0" err="1">
                <a:solidFill>
                  <a:srgbClr val="0000FF"/>
                </a:solidFill>
              </a:rPr>
              <a:t>FindMax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21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Find the maximum among a list of numbers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12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Alternative solution: use a function max'' (L, r) which computes the maximum among L</a:t>
            </a:r>
            <a:r>
              <a:rPr lang="en-US" sz="2400" baseline="-25000" dirty="0"/>
              <a:t>0</a:t>
            </a:r>
            <a:r>
              <a:rPr lang="en-US" sz="2400" dirty="0"/>
              <a:t>…</a:t>
            </a:r>
            <a:r>
              <a:rPr lang="en-US" sz="2400" dirty="0" err="1"/>
              <a:t>L</a:t>
            </a:r>
            <a:r>
              <a:rPr lang="en-US" sz="2400" baseline="-25000" dirty="0" err="1"/>
              <a:t>r</a:t>
            </a:r>
            <a:r>
              <a:rPr lang="en-US" sz="2400" dirty="0"/>
              <a:t> in a given list L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baseline="-250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E.g., Let say L = {</a:t>
            </a:r>
            <a:r>
              <a:rPr lang="en-US" sz="2400" dirty="0">
                <a:solidFill>
                  <a:srgbClr val="0000FF"/>
                </a:solidFill>
              </a:rPr>
              <a:t>5, 9, 8, 1, 3, 2</a:t>
            </a:r>
            <a:r>
              <a:rPr lang="en-US" sz="2400" dirty="0"/>
              <a:t>}, r = 5. </a:t>
            </a:r>
            <a:br>
              <a:rPr lang="en-US" sz="2400" dirty="0"/>
            </a:br>
            <a:r>
              <a:rPr lang="en-US" sz="2400" dirty="0"/>
              <a:t>max'' (L, 5) = …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ym typeface="Wingdings" panose="05000000000000000000" pitchFamily="2" charset="2"/>
              </a:rPr>
              <a:t>0 == r (5)?  No. m is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max'' (L, 4)</a:t>
            </a:r>
            <a:r>
              <a:rPr lang="en-US" sz="2000" dirty="0"/>
              <a:t> = 9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l</a:t>
            </a:r>
            <a:r>
              <a:rPr lang="en-US" sz="2000" baseline="-25000" dirty="0" err="1">
                <a:sym typeface="Wingdings" panose="05000000000000000000" pitchFamily="2" charset="2"/>
              </a:rPr>
              <a:t>r</a:t>
            </a:r>
            <a:r>
              <a:rPr lang="en-US" sz="2000" dirty="0">
                <a:sym typeface="Wingdings" panose="05000000000000000000" pitchFamily="2" charset="2"/>
              </a:rPr>
              <a:t> (2) &gt; m (9)?  No. The answer is </a:t>
            </a:r>
            <a:r>
              <a:rPr lang="en-US" sz="2000" dirty="0">
                <a:solidFill>
                  <a:srgbClr val="0000FF"/>
                </a:solidFill>
                <a:sym typeface="Wingdings" panose="05000000000000000000" pitchFamily="2" charset="2"/>
              </a:rPr>
              <a:t>m (9)</a:t>
            </a:r>
            <a:r>
              <a:rPr lang="en-US" sz="2000" dirty="0">
                <a:sym typeface="Wingdings" panose="05000000000000000000" pitchFamily="2" charset="2"/>
              </a:rPr>
              <a:t>, which is the same as max (L, k). </a:t>
            </a:r>
            <a:endParaRPr lang="en-US" sz="20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dirty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Can you draw the flowchart?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324666652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Problem Solving Techniques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3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What we have learnt so far…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Find the </a:t>
            </a:r>
            <a:r>
              <a:rPr lang="en-US" sz="2400" dirty="0">
                <a:solidFill>
                  <a:srgbClr val="0000FF"/>
                </a:solidFill>
              </a:rPr>
              <a:t>maximum</a:t>
            </a:r>
            <a:r>
              <a:rPr lang="en-US" sz="2400" dirty="0"/>
              <a:t> among a list of numbers (</a:t>
            </a:r>
            <a:r>
              <a:rPr lang="en-US" sz="2400" dirty="0" err="1"/>
              <a:t>FindMax</a:t>
            </a:r>
            <a:r>
              <a:rPr lang="en-US" sz="2400" dirty="0"/>
              <a:t>).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55" b="25555"/>
          <a:stretch/>
        </p:blipFill>
        <p:spPr>
          <a:xfrm>
            <a:off x="0" y="3238500"/>
            <a:ext cx="9144000" cy="33528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95275" y="2981325"/>
            <a:ext cx="145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Input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71725" y="6363962"/>
            <a:ext cx="145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Output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14550" y="2981325"/>
            <a:ext cx="145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Compute</a:t>
            </a:r>
          </a:p>
        </p:txBody>
      </p:sp>
    </p:spTree>
    <p:extLst>
      <p:ext uri="{BB962C8B-B14F-4D97-AF65-F5344CB8AC3E}">
        <p14:creationId xmlns:p14="http://schemas.microsoft.com/office/powerpoint/2010/main" val="179933076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Problem Solving Techniques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4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How to solve a new problem?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Find the </a:t>
            </a:r>
            <a:r>
              <a:rPr lang="en-US" sz="2400" dirty="0">
                <a:solidFill>
                  <a:srgbClr val="0000FF"/>
                </a:solidFill>
              </a:rPr>
              <a:t>range (i.e., max-min)</a:t>
            </a:r>
            <a:r>
              <a:rPr lang="en-US" sz="2400" dirty="0"/>
              <a:t> of a list of numbers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Technique 1: Breaking it down!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Input</a:t>
            </a:r>
            <a:r>
              <a:rPr lang="en-US" sz="2400" dirty="0"/>
              <a:t>: Read in a list L of k numbers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Compute</a:t>
            </a:r>
            <a:r>
              <a:rPr lang="en-US" sz="2400" dirty="0"/>
              <a:t>: Compute the range of a given list L of k numbers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Output</a:t>
            </a:r>
            <a:r>
              <a:rPr lang="en-US" sz="2400" dirty="0"/>
              <a:t>: Print the range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169147474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Problem Solving Techniques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5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How to solve a new problem?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Find the</a:t>
            </a:r>
            <a:r>
              <a:rPr lang="en-US" sz="2400" dirty="0">
                <a:solidFill>
                  <a:srgbClr val="0000FF"/>
                </a:solidFill>
              </a:rPr>
              <a:t> range (i.e., max-min)</a:t>
            </a:r>
            <a:r>
              <a:rPr lang="en-US" sz="2400" dirty="0"/>
              <a:t> of a list of numbers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Technique 2: Borrowing from what we know!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Input</a:t>
            </a:r>
            <a:r>
              <a:rPr lang="en-US" sz="2400" dirty="0"/>
              <a:t>: Read in a list L of k numbers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Same as the input step for </a:t>
            </a:r>
            <a:r>
              <a:rPr lang="en-US" sz="2000" dirty="0" err="1"/>
              <a:t>FindMax</a:t>
            </a:r>
            <a:r>
              <a:rPr lang="en-US" sz="2000" dirty="0"/>
              <a:t> (i.e., read in some numbers)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Output</a:t>
            </a:r>
            <a:r>
              <a:rPr lang="en-US" sz="2400" dirty="0"/>
              <a:t>: Print the range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Same as the output step for </a:t>
            </a:r>
            <a:r>
              <a:rPr lang="en-US" sz="2000" dirty="0" err="1"/>
              <a:t>FindMax</a:t>
            </a:r>
            <a:r>
              <a:rPr lang="en-US" sz="2000" dirty="0"/>
              <a:t> (i.e., print one number)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43615656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Problem Solving Techniques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6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How about the Compute step?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Technique 3: Wishful thinking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Assume that we have </a:t>
            </a:r>
            <a:r>
              <a:rPr lang="en-US" sz="2400" dirty="0">
                <a:solidFill>
                  <a:srgbClr val="0000FF"/>
                </a:solidFill>
              </a:rPr>
              <a:t>a magic black box</a:t>
            </a:r>
            <a:r>
              <a:rPr lang="en-US" sz="2400" dirty="0"/>
              <a:t> for solving a </a:t>
            </a:r>
            <a:r>
              <a:rPr lang="en-US" sz="2400" dirty="0">
                <a:solidFill>
                  <a:srgbClr val="0000FF"/>
                </a:solidFill>
              </a:rPr>
              <a:t>smaller</a:t>
            </a:r>
            <a:r>
              <a:rPr lang="en-US" sz="2400" dirty="0"/>
              <a:t> problem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i.e., given some inputs, this magic black box produces a value (usually an intermediate result) that we need.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27526841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Problem Solving Techniques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7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Compute: Compute the</a:t>
            </a:r>
            <a:r>
              <a:rPr lang="en-US" sz="2800" dirty="0">
                <a:solidFill>
                  <a:srgbClr val="0000FF"/>
                </a:solidFill>
              </a:rPr>
              <a:t> range </a:t>
            </a:r>
            <a:r>
              <a:rPr lang="en-US" sz="2800" dirty="0"/>
              <a:t>of a list L of k numbers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Compute the </a:t>
            </a:r>
            <a:r>
              <a:rPr lang="en-US" sz="2400" dirty="0">
                <a:solidFill>
                  <a:srgbClr val="0000FF"/>
                </a:solidFill>
              </a:rPr>
              <a:t>maximum </a:t>
            </a:r>
            <a:r>
              <a:rPr lang="en-US" sz="2400" dirty="0"/>
              <a:t>of a list L of k numbers (Breaking it down)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Same as the compute step of </a:t>
            </a:r>
            <a:r>
              <a:rPr lang="en-US" sz="2000" dirty="0" err="1"/>
              <a:t>FindMax</a:t>
            </a:r>
            <a:r>
              <a:rPr lang="en-US" sz="2000" dirty="0"/>
              <a:t> (Borrowing from what we know)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Compute the </a:t>
            </a:r>
            <a:r>
              <a:rPr lang="en-US" sz="2400" dirty="0">
                <a:solidFill>
                  <a:srgbClr val="0000FF"/>
                </a:solidFill>
              </a:rPr>
              <a:t>minimum</a:t>
            </a:r>
            <a:r>
              <a:rPr lang="en-US" sz="2400" dirty="0"/>
              <a:t> of a list L of k numbers (Breaking it down)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Assume we have it. (Wishful thinking)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Compute the </a:t>
            </a:r>
            <a:r>
              <a:rPr lang="en-US" sz="2400" dirty="0">
                <a:solidFill>
                  <a:srgbClr val="0000FF"/>
                </a:solidFill>
              </a:rPr>
              <a:t>difference</a:t>
            </a:r>
            <a:r>
              <a:rPr lang="en-US" sz="2400" dirty="0"/>
              <a:t> between the maximum and the minimum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68122478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Problem Solving Techniques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8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Problem: Find the</a:t>
            </a:r>
            <a:r>
              <a:rPr lang="en-US" sz="2800" dirty="0">
                <a:solidFill>
                  <a:srgbClr val="0000FF"/>
                </a:solidFill>
              </a:rPr>
              <a:t> range (i.e., max-min)</a:t>
            </a:r>
            <a:r>
              <a:rPr lang="en-US" sz="2800" dirty="0"/>
              <a:t> of a list of numbers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Algorithm: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Input</a:t>
            </a:r>
            <a:r>
              <a:rPr lang="en-US" sz="2400" dirty="0"/>
              <a:t>: Read in a list L of k numbers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Compute: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Compute the </a:t>
            </a:r>
            <a:r>
              <a:rPr lang="en-US" sz="2000" dirty="0">
                <a:solidFill>
                  <a:srgbClr val="0000FF"/>
                </a:solidFill>
              </a:rPr>
              <a:t>maximum </a:t>
            </a:r>
            <a:r>
              <a:rPr lang="en-US" sz="2000" dirty="0"/>
              <a:t>of a list L of k numbers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Compute the </a:t>
            </a:r>
            <a:r>
              <a:rPr lang="en-US" sz="2000" dirty="0">
                <a:solidFill>
                  <a:srgbClr val="0000FF"/>
                </a:solidFill>
              </a:rPr>
              <a:t>minimum</a:t>
            </a:r>
            <a:r>
              <a:rPr lang="en-US" sz="2000" dirty="0"/>
              <a:t> of a list L of k numbers 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Compute the </a:t>
            </a:r>
            <a:r>
              <a:rPr lang="en-US" sz="2000" dirty="0">
                <a:solidFill>
                  <a:srgbClr val="0000FF"/>
                </a:solidFill>
              </a:rPr>
              <a:t>difference</a:t>
            </a:r>
            <a:r>
              <a:rPr lang="en-US" sz="2000" dirty="0"/>
              <a:t> between the maximum and the minimum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Output</a:t>
            </a:r>
            <a:r>
              <a:rPr lang="en-US" sz="2400" dirty="0"/>
              <a:t>: Print the range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Rectangle 3"/>
          <p:cNvSpPr/>
          <p:nvPr/>
        </p:nvSpPr>
        <p:spPr>
          <a:xfrm>
            <a:off x="1385887" y="4857750"/>
            <a:ext cx="5762625" cy="43815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05700" y="4753659"/>
            <a:ext cx="1119188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real problem!</a:t>
            </a:r>
          </a:p>
        </p:txBody>
      </p:sp>
    </p:spTree>
    <p:extLst>
      <p:ext uri="{BB962C8B-B14F-4D97-AF65-F5344CB8AC3E}">
        <p14:creationId xmlns:p14="http://schemas.microsoft.com/office/powerpoint/2010/main" val="254450679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Functions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Unit3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9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The </a:t>
            </a:r>
            <a:r>
              <a:rPr lang="en-US" sz="2800"/>
              <a:t>magic black </a:t>
            </a:r>
            <a:r>
              <a:rPr lang="en-US" sz="2800" dirty="0"/>
              <a:t>Box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Given some inputs, it produces a value that we need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Such magic black boxes are called </a:t>
            </a:r>
            <a:r>
              <a:rPr lang="en-US" sz="2800" dirty="0">
                <a:solidFill>
                  <a:srgbClr val="0000FF"/>
                </a:solidFill>
              </a:rPr>
              <a:t>functions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Where to find them?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Provided by the standard C library or other libraries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Example: </a:t>
            </a:r>
            <a:r>
              <a:rPr lang="en-US" sz="2400" dirty="0" err="1"/>
              <a:t>sqrt</a:t>
            </a:r>
            <a:r>
              <a:rPr lang="en-US" sz="2400" dirty="0"/>
              <a:t>(x) computes the square root of x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Written by you!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813801240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13375</TotalTime>
  <Words>1580</Words>
  <Application>Microsoft Macintosh PowerPoint</Application>
  <PresentationFormat>On-screen Show (4:3)</PresentationFormat>
  <Paragraphs>271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Clarity</vt:lpstr>
      <vt:lpstr>PowerPoint Presentation</vt:lpstr>
      <vt:lpstr>Unit 3: Functions</vt:lpstr>
      <vt:lpstr>Problem Solving Techniques</vt:lpstr>
      <vt:lpstr>Problem Solving Techniques</vt:lpstr>
      <vt:lpstr>Problem Solving Techniques</vt:lpstr>
      <vt:lpstr>Problem Solving Techniques</vt:lpstr>
      <vt:lpstr>Problem Solving Techniques</vt:lpstr>
      <vt:lpstr>Problem Solving Techniques</vt:lpstr>
      <vt:lpstr>Functions</vt:lpstr>
      <vt:lpstr>More examples</vt:lpstr>
      <vt:lpstr>More examples</vt:lpstr>
      <vt:lpstr>More examples</vt:lpstr>
      <vt:lpstr>More examples</vt:lpstr>
      <vt:lpstr>Ex #1: A Simple “Drawing” Problem</vt:lpstr>
      <vt:lpstr>Ex #1: A Simple “Drawing” Problem</vt:lpstr>
      <vt:lpstr>Even more examples</vt:lpstr>
      <vt:lpstr>Even more examples</vt:lpstr>
      <vt:lpstr>Even more examples</vt:lpstr>
      <vt:lpstr>Even more examples</vt:lpstr>
      <vt:lpstr>Even more examples</vt:lpstr>
      <vt:lpstr>Ex #2: Yet another solution for FindMax</vt:lpstr>
    </vt:vector>
  </TitlesOfParts>
  <Company>SoC, NUS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1521</cp:revision>
  <cp:lastPrinted>2014-06-20T04:24:53Z</cp:lastPrinted>
  <dcterms:created xsi:type="dcterms:W3CDTF">1998-09-05T15:03:32Z</dcterms:created>
  <dcterms:modified xsi:type="dcterms:W3CDTF">2021-01-18T05:41:11Z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