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68" r:id="rId3"/>
    <p:sldId id="617" r:id="rId4"/>
    <p:sldId id="636" r:id="rId5"/>
    <p:sldId id="639" r:id="rId6"/>
    <p:sldId id="553" r:id="rId7"/>
    <p:sldId id="637" r:id="rId8"/>
    <p:sldId id="640" r:id="rId9"/>
    <p:sldId id="641" r:id="rId10"/>
    <p:sldId id="642" r:id="rId11"/>
    <p:sldId id="643" r:id="rId12"/>
    <p:sldId id="526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D9400-135E-4E35-9922-1B7D2B654BF3}" v="3" dt="2021-04-06T03:54:30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2" d="100"/>
          <a:sy n="92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4F5D9400-135E-4E35-9922-1B7D2B654BF3}"/>
    <pc:docChg chg="modSld">
      <pc:chgData name="Zhao Jin" userId="cd05a825-544c-438a-9ba1-08e63db50b47" providerId="ADAL" clId="{4F5D9400-135E-4E35-9922-1B7D2B654BF3}" dt="2021-04-06T03:54:30.891" v="2" actId="20577"/>
      <pc:docMkLst>
        <pc:docMk/>
      </pc:docMkLst>
      <pc:sldChg chg="modSp">
        <pc:chgData name="Zhao Jin" userId="cd05a825-544c-438a-9ba1-08e63db50b47" providerId="ADAL" clId="{4F5D9400-135E-4E35-9922-1B7D2B654BF3}" dt="2021-04-06T03:54:30.891" v="2" actId="20577"/>
        <pc:sldMkLst>
          <pc:docMk/>
          <pc:sldMk cId="3462301147" sldId="640"/>
        </pc:sldMkLst>
        <pc:spChg chg="mod">
          <ac:chgData name="Zhao Jin" userId="cd05a825-544c-438a-9ba1-08e63db50b47" providerId="ADAL" clId="{4F5D9400-135E-4E35-9922-1B7D2B654BF3}" dt="2021-04-06T03:54:30.891" v="2" actId="20577"/>
          <ac:spMkLst>
            <pc:docMk/>
            <pc:sldMk cId="3462301147" sldId="640"/>
            <ac:spMk id="51" creationId="{090D74B1-CF3A-4E44-A9AC-F1C0303D3547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11T06:28:25.568" v="5072" actId="14100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11T06:28:25.568" v="5072" actId="1410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10T04:39:54.809" v="5053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10T04:35:28.950" v="4791" actId="14100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11T06:28:19.947" v="5071" actId="6549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10T04:36:46.931" v="4808" actId="1076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11T06:28:25.568" v="5072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71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2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84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0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79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9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38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Multi-Dimensional Arrays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Functions and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157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Functions that takes in one row of a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Actual function call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8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994932" y="1677173"/>
            <a:ext cx="747097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bar(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matrix_row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 .. }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bar(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matrix_row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 { .. 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B3E19-4DA7-438D-917E-EFF23F09F022}"/>
              </a:ext>
            </a:extLst>
          </p:cNvPr>
          <p:cNvSpPr txBox="1"/>
          <p:nvPr/>
        </p:nvSpPr>
        <p:spPr>
          <a:xfrm>
            <a:off x="994932" y="3429000"/>
            <a:ext cx="276541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bar(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matrix[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786C6C-68B0-4656-974B-6145FAE8A001}"/>
              </a:ext>
            </a:extLst>
          </p:cNvPr>
          <p:cNvSpPr txBox="1"/>
          <p:nvPr/>
        </p:nvSpPr>
        <p:spPr>
          <a:xfrm>
            <a:off x="5589143" y="2767725"/>
            <a:ext cx="255992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Same as functions that takes in a 1D array.</a:t>
            </a:r>
          </a:p>
        </p:txBody>
      </p:sp>
    </p:spTree>
    <p:extLst>
      <p:ext uri="{BB962C8B-B14F-4D97-AF65-F5344CB8AC3E}">
        <p14:creationId xmlns:p14="http://schemas.microsoft.com/office/powerpoint/2010/main" val="40890060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Functions and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157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Functions that takes the whole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Actual function call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Note: The first method is only for Fixed Length 2D Array since the number of columns must be known at the time </a:t>
            </a:r>
            <a:r>
              <a:rPr lang="en-US" sz="2000"/>
              <a:t>of coding.</a:t>
            </a: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994932" y="1713227"/>
            <a:ext cx="6217526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 { .. }</a:t>
            </a:r>
          </a:p>
          <a:p>
            <a:pPr>
              <a:defRPr/>
            </a:pP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*matrix[]) { .. }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**matrix) { .. 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B3E19-4DA7-438D-917E-EFF23F09F022}"/>
              </a:ext>
            </a:extLst>
          </p:cNvPr>
          <p:cNvSpPr txBox="1"/>
          <p:nvPr/>
        </p:nvSpPr>
        <p:spPr>
          <a:xfrm>
            <a:off x="994932" y="4775441"/>
            <a:ext cx="315582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matrix);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679793-9DAF-455E-9ECE-ADA362859F53}"/>
              </a:ext>
            </a:extLst>
          </p:cNvPr>
          <p:cNvSpPr txBox="1"/>
          <p:nvPr/>
        </p:nvSpPr>
        <p:spPr>
          <a:xfrm>
            <a:off x="6696058" y="2164637"/>
            <a:ext cx="2184174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Cannot be omitted.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2969267-7504-4232-A6BD-1ADE3283C58E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4572000" y="2164637"/>
            <a:ext cx="2124058" cy="1846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275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and Assignment 4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</a:t>
            </a:r>
            <a:r>
              <a:rPr lang="en-US" sz="2400" dirty="0">
                <a:solidFill>
                  <a:srgbClr val="0000FF"/>
                </a:solidFill>
              </a:rPr>
              <a:t>Friday of Week 8, 4pm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17-19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Week 9 during tutorials.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19: Multi-Dimensional Arrays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Multi-Dimensional Arrays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Different types of 2D Arrays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Initializing 2D Arrays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Functions and 2D Arrays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Multi-dimensional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Unit19 -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general, an array can have any number of dimensions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 of a 2-dimensional (2D) array: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9638" y="2616435"/>
            <a:ext cx="4264025" cy="1322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3 rows, 5 columns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23888" y="4191990"/>
            <a:ext cx="7948612" cy="85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Arrays are stored in </a:t>
            </a:r>
            <a:r>
              <a:rPr lang="en-GB" sz="2400" dirty="0">
                <a:solidFill>
                  <a:srgbClr val="0000FF"/>
                </a:solidFill>
              </a:rPr>
              <a:t>row-major order</a:t>
            </a:r>
          </a:p>
          <a:p>
            <a:pPr lvl="1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That is, elements in row 0 comes before row 1, etc.</a:t>
            </a:r>
            <a:endParaRPr lang="en-GB" sz="24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</a:pPr>
            <a:endParaRPr lang="en-GB" sz="24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grpSp>
        <p:nvGrpSpPr>
          <p:cNvPr id="21" name="Group 51"/>
          <p:cNvGrpSpPr>
            <a:grpSpLocks/>
          </p:cNvGrpSpPr>
          <p:nvPr/>
        </p:nvGrpSpPr>
        <p:grpSpPr bwMode="auto">
          <a:xfrm>
            <a:off x="974725" y="5207476"/>
            <a:ext cx="7445375" cy="1027112"/>
            <a:chOff x="974271" y="5024846"/>
            <a:chExt cx="7445829" cy="1026226"/>
          </a:xfrm>
        </p:grpSpPr>
        <p:grpSp>
          <p:nvGrpSpPr>
            <p:cNvPr id="22" name="Group 44"/>
            <p:cNvGrpSpPr>
              <a:grpSpLocks/>
            </p:cNvGrpSpPr>
            <p:nvPr/>
          </p:nvGrpSpPr>
          <p:grpSpPr bwMode="auto">
            <a:xfrm>
              <a:off x="974271" y="5024846"/>
              <a:ext cx="7445829" cy="365760"/>
              <a:chOff x="974271" y="5024846"/>
              <a:chExt cx="7445829" cy="365760"/>
            </a:xfrm>
          </p:grpSpPr>
          <p:sp>
            <p:nvSpPr>
              <p:cNvPr id="29" name="TextBox 34"/>
              <p:cNvSpPr txBox="1">
                <a:spLocks noChangeArrowheads="1"/>
              </p:cNvSpPr>
              <p:nvPr/>
            </p:nvSpPr>
            <p:spPr bwMode="auto">
              <a:xfrm>
                <a:off x="974271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a[0][0]</a:t>
                </a:r>
                <a:endParaRPr lang="en-SG"/>
              </a:p>
            </p:txBody>
          </p:sp>
          <p:sp>
            <p:nvSpPr>
              <p:cNvPr id="30" name="TextBox 35"/>
              <p:cNvSpPr txBox="1">
                <a:spLocks noChangeArrowheads="1"/>
              </p:cNvSpPr>
              <p:nvPr/>
            </p:nvSpPr>
            <p:spPr bwMode="auto">
              <a:xfrm>
                <a:off x="1980111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2" name="TextBox 36"/>
              <p:cNvSpPr txBox="1">
                <a:spLocks noChangeArrowheads="1"/>
              </p:cNvSpPr>
              <p:nvPr/>
            </p:nvSpPr>
            <p:spPr bwMode="auto">
              <a:xfrm>
                <a:off x="2450374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a[0][4]</a:t>
                </a:r>
                <a:endParaRPr lang="en-SG"/>
              </a:p>
            </p:txBody>
          </p:sp>
          <p:sp>
            <p:nvSpPr>
              <p:cNvPr id="33" name="TextBox 37"/>
              <p:cNvSpPr txBox="1">
                <a:spLocks noChangeArrowheads="1"/>
              </p:cNvSpPr>
              <p:nvPr/>
            </p:nvSpPr>
            <p:spPr bwMode="auto">
              <a:xfrm>
                <a:off x="3456214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a[1][0]</a:t>
                </a:r>
                <a:endParaRPr lang="en-SG"/>
              </a:p>
            </p:txBody>
          </p:sp>
          <p:sp>
            <p:nvSpPr>
              <p:cNvPr id="34" name="TextBox 38"/>
              <p:cNvSpPr txBox="1">
                <a:spLocks noChangeArrowheads="1"/>
              </p:cNvSpPr>
              <p:nvPr/>
            </p:nvSpPr>
            <p:spPr bwMode="auto">
              <a:xfrm>
                <a:off x="4462054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5" name="TextBox 39"/>
              <p:cNvSpPr txBox="1">
                <a:spLocks noChangeArrowheads="1"/>
              </p:cNvSpPr>
              <p:nvPr/>
            </p:nvSpPr>
            <p:spPr bwMode="auto">
              <a:xfrm>
                <a:off x="4932317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a[1][4]</a:t>
                </a:r>
                <a:endParaRPr lang="en-SG"/>
              </a:p>
            </p:txBody>
          </p:sp>
          <p:sp>
            <p:nvSpPr>
              <p:cNvPr id="36" name="TextBox 40"/>
              <p:cNvSpPr txBox="1">
                <a:spLocks noChangeArrowheads="1"/>
              </p:cNvSpPr>
              <p:nvPr/>
            </p:nvSpPr>
            <p:spPr bwMode="auto">
              <a:xfrm>
                <a:off x="5938157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a[2][0]</a:t>
                </a:r>
                <a:endParaRPr lang="en-SG"/>
              </a:p>
            </p:txBody>
          </p:sp>
          <p:sp>
            <p:nvSpPr>
              <p:cNvPr id="37" name="TextBox 41"/>
              <p:cNvSpPr txBox="1">
                <a:spLocks noChangeArrowheads="1"/>
              </p:cNvSpPr>
              <p:nvPr/>
            </p:nvSpPr>
            <p:spPr bwMode="auto">
              <a:xfrm>
                <a:off x="6943997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8" name="TextBox 42"/>
              <p:cNvSpPr txBox="1">
                <a:spLocks noChangeArrowheads="1"/>
              </p:cNvSpPr>
              <p:nvPr/>
            </p:nvSpPr>
            <p:spPr bwMode="auto">
              <a:xfrm>
                <a:off x="7414260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a[2][4]</a:t>
                </a:r>
                <a:endParaRPr lang="en-SG"/>
              </a:p>
            </p:txBody>
          </p:sp>
        </p:grpSp>
        <p:sp>
          <p:nvSpPr>
            <p:cNvPr id="23" name="TextBox 43"/>
            <p:cNvSpPr txBox="1">
              <a:spLocks noChangeArrowheads="1"/>
            </p:cNvSpPr>
            <p:nvPr/>
          </p:nvSpPr>
          <p:spPr bwMode="auto">
            <a:xfrm>
              <a:off x="1776802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0</a:t>
              </a:r>
              <a:endParaRPr lang="en-SG"/>
            </a:p>
          </p:txBody>
        </p:sp>
        <p:sp>
          <p:nvSpPr>
            <p:cNvPr id="24" name="TextBox 45"/>
            <p:cNvSpPr txBox="1">
              <a:spLocks noChangeArrowheads="1"/>
            </p:cNvSpPr>
            <p:nvPr/>
          </p:nvSpPr>
          <p:spPr bwMode="auto">
            <a:xfrm>
              <a:off x="4252078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1</a:t>
              </a:r>
              <a:endParaRPr lang="en-SG"/>
            </a:p>
          </p:txBody>
        </p:sp>
        <p:sp>
          <p:nvSpPr>
            <p:cNvPr id="25" name="TextBox 46"/>
            <p:cNvSpPr txBox="1">
              <a:spLocks noChangeArrowheads="1"/>
            </p:cNvSpPr>
            <p:nvPr/>
          </p:nvSpPr>
          <p:spPr bwMode="auto">
            <a:xfrm>
              <a:off x="6718805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2</a:t>
              </a:r>
              <a:endParaRPr lang="en-SG"/>
            </a:p>
          </p:txBody>
        </p:sp>
        <p:sp>
          <p:nvSpPr>
            <p:cNvPr id="26" name="Right Brace 47"/>
            <p:cNvSpPr>
              <a:spLocks/>
            </p:cNvSpPr>
            <p:nvPr/>
          </p:nvSpPr>
          <p:spPr bwMode="auto">
            <a:xfrm rot="5400000">
              <a:off x="2137117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7" name="Right Brace 49"/>
            <p:cNvSpPr>
              <a:spLocks/>
            </p:cNvSpPr>
            <p:nvPr/>
          </p:nvSpPr>
          <p:spPr bwMode="auto">
            <a:xfrm rot="5400000">
              <a:off x="4612393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8" name="Right Brace 50"/>
            <p:cNvSpPr>
              <a:spLocks/>
            </p:cNvSpPr>
            <p:nvPr/>
          </p:nvSpPr>
          <p:spPr bwMode="auto">
            <a:xfrm rot="5400000">
              <a:off x="7079120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39" name="Group 69"/>
          <p:cNvGrpSpPr/>
          <p:nvPr/>
        </p:nvGrpSpPr>
        <p:grpSpPr>
          <a:xfrm>
            <a:off x="5611813" y="2616435"/>
            <a:ext cx="2413000" cy="1165225"/>
            <a:chOff x="5611813" y="2749550"/>
            <a:chExt cx="2413000" cy="1165225"/>
          </a:xfrm>
        </p:grpSpPr>
        <p:grpSp>
          <p:nvGrpSpPr>
            <p:cNvPr id="40" name="Group 56"/>
            <p:cNvGrpSpPr/>
            <p:nvPr/>
          </p:nvGrpSpPr>
          <p:grpSpPr>
            <a:xfrm>
              <a:off x="5930457" y="3057154"/>
              <a:ext cx="2078130" cy="282123"/>
              <a:chOff x="5930457" y="3057154"/>
              <a:chExt cx="2078130" cy="282123"/>
            </a:xfrm>
          </p:grpSpPr>
          <p:sp>
            <p:nvSpPr>
              <p:cNvPr id="61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4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5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41" name="TextBox 24"/>
            <p:cNvSpPr txBox="1">
              <a:spLocks noChangeArrowheads="1"/>
            </p:cNvSpPr>
            <p:nvPr/>
          </p:nvSpPr>
          <p:spPr bwMode="auto">
            <a:xfrm>
              <a:off x="593045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0</a:t>
              </a:r>
              <a:endParaRPr lang="en-SG" sz="1400"/>
            </a:p>
          </p:txBody>
        </p:sp>
        <p:sp>
          <p:nvSpPr>
            <p:cNvPr id="42" name="TextBox 25"/>
            <p:cNvSpPr txBox="1">
              <a:spLocks noChangeArrowheads="1"/>
            </p:cNvSpPr>
            <p:nvPr/>
          </p:nvSpPr>
          <p:spPr bwMode="auto">
            <a:xfrm>
              <a:off x="629066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1</a:t>
              </a:r>
              <a:endParaRPr lang="en-SG" sz="1400"/>
            </a:p>
          </p:txBody>
        </p:sp>
        <p:sp>
          <p:nvSpPr>
            <p:cNvPr id="43" name="TextBox 26"/>
            <p:cNvSpPr txBox="1">
              <a:spLocks noChangeArrowheads="1"/>
            </p:cNvSpPr>
            <p:nvPr/>
          </p:nvSpPr>
          <p:spPr bwMode="auto">
            <a:xfrm>
              <a:off x="6761709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2</a:t>
              </a:r>
              <a:endParaRPr lang="en-SG" sz="1400"/>
            </a:p>
          </p:txBody>
        </p:sp>
        <p:sp>
          <p:nvSpPr>
            <p:cNvPr id="44" name="TextBox 27"/>
            <p:cNvSpPr txBox="1">
              <a:spLocks noChangeArrowheads="1"/>
            </p:cNvSpPr>
            <p:nvPr/>
          </p:nvSpPr>
          <p:spPr bwMode="auto">
            <a:xfrm>
              <a:off x="7138146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3</a:t>
              </a:r>
              <a:endParaRPr lang="en-SG" sz="1400"/>
            </a:p>
          </p:txBody>
        </p:sp>
        <p:sp>
          <p:nvSpPr>
            <p:cNvPr id="45" name="TextBox 28"/>
            <p:cNvSpPr txBox="1">
              <a:spLocks noChangeArrowheads="1"/>
            </p:cNvSpPr>
            <p:nvPr/>
          </p:nvSpPr>
          <p:spPr bwMode="auto">
            <a:xfrm>
              <a:off x="760918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4</a:t>
              </a:r>
              <a:endParaRPr lang="en-SG" sz="1400"/>
            </a:p>
          </p:txBody>
        </p:sp>
        <p:sp>
          <p:nvSpPr>
            <p:cNvPr id="46" name="TextBox 29"/>
            <p:cNvSpPr txBox="1">
              <a:spLocks noChangeArrowheads="1"/>
            </p:cNvSpPr>
            <p:nvPr/>
          </p:nvSpPr>
          <p:spPr bwMode="auto">
            <a:xfrm>
              <a:off x="5611813" y="3057154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0</a:t>
              </a:r>
              <a:endParaRPr lang="en-SG" sz="1400"/>
            </a:p>
          </p:txBody>
        </p:sp>
        <p:sp>
          <p:nvSpPr>
            <p:cNvPr id="47" name="TextBox 30"/>
            <p:cNvSpPr txBox="1">
              <a:spLocks noChangeArrowheads="1"/>
            </p:cNvSpPr>
            <p:nvPr/>
          </p:nvSpPr>
          <p:spPr bwMode="auto">
            <a:xfrm>
              <a:off x="5611813" y="3325048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1</a:t>
              </a:r>
              <a:endParaRPr lang="en-SG" sz="1400"/>
            </a:p>
          </p:txBody>
        </p:sp>
        <p:sp>
          <p:nvSpPr>
            <p:cNvPr id="48" name="TextBox 31"/>
            <p:cNvSpPr txBox="1">
              <a:spLocks noChangeArrowheads="1"/>
            </p:cNvSpPr>
            <p:nvPr/>
          </p:nvSpPr>
          <p:spPr bwMode="auto">
            <a:xfrm>
              <a:off x="5611813" y="3607171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2</a:t>
              </a:r>
              <a:endParaRPr lang="en-SG" sz="1400"/>
            </a:p>
          </p:txBody>
        </p:sp>
        <p:grpSp>
          <p:nvGrpSpPr>
            <p:cNvPr id="49" name="Group 57"/>
            <p:cNvGrpSpPr/>
            <p:nvPr/>
          </p:nvGrpSpPr>
          <p:grpSpPr>
            <a:xfrm>
              <a:off x="5930457" y="3325048"/>
              <a:ext cx="2078130" cy="282123"/>
              <a:chOff x="5930457" y="3057154"/>
              <a:chExt cx="2078130" cy="282123"/>
            </a:xfrm>
          </p:grpSpPr>
          <p:sp>
            <p:nvSpPr>
              <p:cNvPr id="56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7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50" name="Group 63"/>
            <p:cNvGrpSpPr/>
            <p:nvPr/>
          </p:nvGrpSpPr>
          <p:grpSpPr>
            <a:xfrm>
              <a:off x="5930457" y="3607171"/>
              <a:ext cx="2078130" cy="282123"/>
              <a:chOff x="5930457" y="3057154"/>
              <a:chExt cx="2078130" cy="282123"/>
            </a:xfrm>
          </p:grpSpPr>
          <p:sp>
            <p:nvSpPr>
              <p:cNvPr id="51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4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027439" y="2939933"/>
            <a:ext cx="252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800000"/>
                </a:solidFill>
              </a:rPr>
              <a:t>2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666996" y="3499537"/>
            <a:ext cx="252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800000"/>
                </a:solidFill>
              </a:rPr>
              <a:t>9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938309" y="3191933"/>
            <a:ext cx="396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800000"/>
                </a:solidFill>
              </a:rPr>
              <a:t>16</a:t>
            </a:r>
            <a:endParaRPr lang="en-SG" sz="1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build="p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Multi-dimensional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Unit19 -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06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Examples of applications:</a:t>
            </a:r>
            <a:endParaRPr lang="en-GB" b="1" dirty="0">
              <a:solidFill>
                <a:srgbClr val="0000FF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029308" y="1759885"/>
            <a:ext cx="4657492" cy="1899073"/>
            <a:chOff x="4029308" y="1759885"/>
            <a:chExt cx="4657492" cy="1899073"/>
          </a:xfrm>
        </p:grpSpPr>
        <p:grpSp>
          <p:nvGrpSpPr>
            <p:cNvPr id="71" name="Group 70"/>
            <p:cNvGrpSpPr/>
            <p:nvPr/>
          </p:nvGrpSpPr>
          <p:grpSpPr>
            <a:xfrm>
              <a:off x="4029308" y="1759885"/>
              <a:ext cx="4390792" cy="1560519"/>
              <a:chOff x="4029308" y="1759885"/>
              <a:chExt cx="4390792" cy="1560519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4650059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118410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5579327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266879" y="1821440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30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735230" y="1821440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029308" y="2126239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Jan</a:t>
                </a:r>
                <a:endParaRPr lang="en-SG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029308" y="2403238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Feb</a:t>
                </a:r>
                <a:endParaRPr lang="en-SG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029308" y="3043405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Dec</a:t>
                </a:r>
                <a:endParaRPr lang="en-SG" sz="12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09732" y="1759885"/>
                <a:ext cx="4869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ym typeface="Symbol"/>
                  </a:rPr>
                  <a:t></a:t>
                </a:r>
                <a:endParaRPr lang="en-SG" sz="1600" b="1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029308" y="2674073"/>
                <a:ext cx="4683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/>
                  <a:t>:</a:t>
                </a:r>
                <a:endParaRPr lang="en-SG" sz="1600" b="1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497659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32.1</a:t>
                </a:r>
                <a:endParaRPr lang="en-SG" sz="12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4966010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31.8</a:t>
                </a:r>
                <a:endParaRPr lang="en-SG" sz="1200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5426927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31.9</a:t>
                </a:r>
                <a:endParaRPr lang="en-SG" sz="1200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309732" y="2476996"/>
                <a:ext cx="4869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sym typeface="Symbol"/>
                  </a:rPr>
                  <a:t></a:t>
                </a:r>
                <a:endParaRPr lang="en-SG" sz="1600" b="1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192537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32.3</a:t>
                </a:r>
                <a:endParaRPr lang="en-SG" sz="1200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7660888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32.4</a:t>
                </a:r>
                <a:endParaRPr lang="en-SG" sz="1200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4497659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32.6</a:t>
                </a:r>
                <a:endParaRPr lang="en-SG" sz="12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966010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32.6</a:t>
                </a:r>
                <a:endParaRPr lang="en-SG" sz="12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5426927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33.0</a:t>
                </a:r>
                <a:endParaRPr lang="en-SG" sz="12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192537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7660888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0</a:t>
                </a:r>
                <a:endParaRPr lang="en-SG" sz="12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497659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31.8</a:t>
                </a:r>
                <a:endParaRPr lang="en-SG" sz="12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966010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32.3</a:t>
                </a:r>
                <a:endParaRPr lang="en-SG" sz="12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426927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30.9</a:t>
                </a:r>
                <a:endParaRPr lang="en-SG" sz="12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7192537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31.6</a:t>
                </a:r>
                <a:endParaRPr lang="en-SG" sz="1200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7660888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32.2</a:t>
                </a:r>
                <a:endParaRPr lang="en-SG" sz="1200" dirty="0"/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>
                <a:off x="4029308" y="2098439"/>
                <a:ext cx="4390792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>
                <a:off x="4497659" y="1821440"/>
                <a:ext cx="0" cy="1498964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72" name="TextBox 71"/>
            <p:cNvSpPr txBox="1"/>
            <p:nvPr/>
          </p:nvSpPr>
          <p:spPr>
            <a:xfrm>
              <a:off x="4029308" y="3320404"/>
              <a:ext cx="46574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Daily temperatures: temperatures[12][31]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87891" y="3591808"/>
            <a:ext cx="8129318" cy="2825869"/>
            <a:chOff x="587891" y="3591808"/>
            <a:chExt cx="8129318" cy="2825869"/>
          </a:xfrm>
        </p:grpSpPr>
        <p:sp>
          <p:nvSpPr>
            <p:cNvPr id="102" name="TextBox 101"/>
            <p:cNvSpPr txBox="1"/>
            <p:nvPr/>
          </p:nvSpPr>
          <p:spPr>
            <a:xfrm>
              <a:off x="3098181" y="6079123"/>
              <a:ext cx="46574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Students’ lab marks: marks[4][5][3]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87891" y="3591808"/>
              <a:ext cx="8129318" cy="2656592"/>
              <a:chOff x="587891" y="3591808"/>
              <a:chExt cx="8129318" cy="2656592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6604567" y="3930362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90" name="Rectangle 189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1" name="TextBox 190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92" name="TextBox 191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93" name="TextBox 192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94" name="TextBox 193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96" name="TextBox 195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98" name="TextBox 197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50</a:t>
                  </a:r>
                  <a:endParaRPr lang="en-SG" sz="1100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45</a:t>
                  </a:r>
                  <a:endParaRPr lang="en-SG" sz="1100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57</a:t>
                  </a:r>
                  <a:endParaRPr lang="en-SG" sz="1100" dirty="0"/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63</a:t>
                  </a:r>
                  <a:endParaRPr lang="en-SG" sz="1100" dirty="0"/>
                </a:p>
              </p:txBody>
            </p:sp>
            <p:sp>
              <p:nvSpPr>
                <p:cNvPr id="204" name="TextBox 203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sp>
              <p:nvSpPr>
                <p:cNvPr id="205" name="TextBox 204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59</a:t>
                  </a:r>
                  <a:endParaRPr lang="en-SG" sz="1100" dirty="0"/>
                </a:p>
              </p:txBody>
            </p:sp>
            <p:sp>
              <p:nvSpPr>
                <p:cNvPr id="206" name="TextBox 205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66</a:t>
                  </a:r>
                  <a:endParaRPr lang="en-SG" sz="1100" dirty="0"/>
                </a:p>
              </p:txBody>
            </p:sp>
            <p:sp>
              <p:nvSpPr>
                <p:cNvPr id="207" name="TextBox 206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33</a:t>
                  </a:r>
                  <a:endParaRPr lang="en-SG" sz="1100" dirty="0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42</a:t>
                  </a:r>
                  <a:endParaRPr lang="en-SG" sz="1100" dirty="0"/>
                </a:p>
              </p:txBody>
            </p:sp>
            <p:sp>
              <p:nvSpPr>
                <p:cNvPr id="209" name="TextBox 208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37</a:t>
                  </a:r>
                  <a:endParaRPr lang="en-SG" sz="1100" dirty="0"/>
                </a:p>
              </p:txBody>
            </p:sp>
            <p:cxnSp>
              <p:nvCxnSpPr>
                <p:cNvPr id="210" name="Straight Connector 209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1" name="Straight Connector 210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12" name="TextBox 211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68</a:t>
                  </a:r>
                  <a:endParaRPr lang="en-SG" sz="1100" dirty="0"/>
                </a:p>
              </p:txBody>
            </p:sp>
            <p:sp>
              <p:nvSpPr>
                <p:cNvPr id="214" name="TextBox 213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68</a:t>
                  </a:r>
                  <a:endParaRPr lang="en-SG" sz="1100" dirty="0"/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72</a:t>
                  </a:r>
                  <a:endParaRPr lang="en-SG" sz="1100" dirty="0"/>
                </a:p>
              </p:txBody>
            </p:sp>
          </p:grpSp>
          <p:sp>
            <p:nvSpPr>
              <p:cNvPr id="105" name="TextBox 104"/>
              <p:cNvSpPr txBox="1"/>
              <p:nvPr/>
            </p:nvSpPr>
            <p:spPr>
              <a:xfrm>
                <a:off x="6600850" y="3591808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solidFill>
                      <a:srgbClr val="800000"/>
                    </a:solidFill>
                  </a:rPr>
                  <a:t>Suise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4636891" y="4049556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64" name="Rectangle 163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66" name="TextBox 165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79</a:t>
                  </a:r>
                  <a:endParaRPr lang="en-SG" sz="1100" dirty="0"/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75</a:t>
                  </a:r>
                  <a:endParaRPr lang="en-SG" sz="1100" dirty="0"/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66</a:t>
                  </a:r>
                  <a:endParaRPr lang="en-SG" sz="1100" dirty="0"/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90</a:t>
                  </a:r>
                  <a:endParaRPr lang="en-SG" sz="1100" dirty="0"/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83</a:t>
                  </a:r>
                  <a:endParaRPr lang="en-SG" sz="1100" dirty="0"/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77</a:t>
                  </a:r>
                  <a:endParaRPr lang="en-SG" sz="1100" dirty="0"/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81</a:t>
                  </a:r>
                  <a:endParaRPr lang="en-SG" sz="1100" dirty="0"/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73</a:t>
                  </a:r>
                  <a:endParaRPr lang="en-SG" sz="1100" dirty="0"/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79</a:t>
                  </a:r>
                  <a:endParaRPr lang="en-SG" sz="1100" dirty="0"/>
                </a:p>
              </p:txBody>
            </p:sp>
            <p:sp>
              <p:nvSpPr>
                <p:cNvPr id="181" name="TextBox 180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58</a:t>
                  </a:r>
                  <a:endParaRPr lang="en-SG" sz="1100" dirty="0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64</a:t>
                  </a:r>
                  <a:endParaRPr lang="en-SG" sz="1100" dirty="0"/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cxnSp>
              <p:nvCxnSpPr>
                <p:cNvPr id="184" name="Straight Connector 183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5" name="Straight Connector 184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6" name="TextBox 185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93</a:t>
                  </a:r>
                  <a:endParaRPr lang="en-SG" sz="1100" dirty="0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80</a:t>
                  </a:r>
                  <a:endParaRPr lang="en-SG" sz="1100" dirty="0"/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85</a:t>
                  </a:r>
                  <a:endParaRPr lang="en-SG" sz="1100" dirty="0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2658002" y="4225178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38" name="Rectangle 137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9" name="TextBox 138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42" name="TextBox 141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44" name="TextBox 143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59</a:t>
                  </a:r>
                  <a:endParaRPr lang="en-SG" sz="1100" dirty="0"/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68</a:t>
                  </a:r>
                  <a:endParaRPr lang="en-SG" sz="1100" dirty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0</a:t>
                  </a:r>
                  <a:endParaRPr lang="en-SG" sz="1100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0</a:t>
                  </a:r>
                  <a:endParaRPr lang="en-SG" sz="1100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0</a:t>
                  </a:r>
                  <a:endParaRPr lang="en-SG" sz="1100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67</a:t>
                  </a:r>
                  <a:endParaRPr lang="en-SG" sz="11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71</a:t>
                  </a:r>
                  <a:endParaRPr lang="en-SG" sz="1100" dirty="0"/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75</a:t>
                  </a:r>
                  <a:endParaRPr lang="en-SG" sz="1100" dirty="0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38</a:t>
                  </a:r>
                  <a:endParaRPr lang="en-SG" sz="1100" dirty="0"/>
                </a:p>
              </p:txBody>
            </p:sp>
            <p:sp>
              <p:nvSpPr>
                <p:cNvPr id="156" name="TextBox 155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52</a:t>
                  </a:r>
                  <a:endParaRPr lang="en-SG" sz="1100" dirty="0"/>
                </a:p>
              </p:txBody>
            </p:sp>
            <p:sp>
              <p:nvSpPr>
                <p:cNvPr id="157" name="TextBox 156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35</a:t>
                  </a:r>
                  <a:endParaRPr lang="en-SG" sz="1100" dirty="0"/>
                </a:p>
              </p:txBody>
            </p:sp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60" name="TextBox 159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78</a:t>
                  </a:r>
                  <a:endParaRPr lang="en-SG" sz="11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86</a:t>
                  </a:r>
                  <a:endParaRPr lang="en-SG" sz="11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82</a:t>
                  </a:r>
                  <a:endParaRPr lang="en-SG" sz="1100" dirty="0"/>
                </a:p>
              </p:txBody>
            </p:sp>
          </p:grpSp>
          <p:sp>
            <p:nvSpPr>
              <p:cNvPr id="108" name="TextBox 107"/>
              <p:cNvSpPr txBox="1"/>
              <p:nvPr/>
            </p:nvSpPr>
            <p:spPr>
              <a:xfrm>
                <a:off x="587891" y="4212218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800000"/>
                    </a:solidFill>
                  </a:rPr>
                  <a:t>Emily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2537947" y="3917401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solidFill>
                      <a:srgbClr val="800000"/>
                    </a:solidFill>
                  </a:rPr>
                  <a:t>Zass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633174" y="3711002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solidFill>
                      <a:srgbClr val="800000"/>
                    </a:solidFill>
                  </a:rPr>
                  <a:t>Jerna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111" name="Group 110"/>
              <p:cNvGrpSpPr/>
              <p:nvPr/>
            </p:nvGrpSpPr>
            <p:grpSpPr>
              <a:xfrm>
                <a:off x="760952" y="4550772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12" name="Rectangle 111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Ex1</a:t>
                  </a:r>
                  <a:endParaRPr lang="en-SG" sz="1100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Ex2</a:t>
                  </a:r>
                  <a:endParaRPr lang="en-SG" sz="1100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Ex3</a:t>
                  </a:r>
                  <a:endParaRPr lang="en-SG" sz="11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Lab1</a:t>
                  </a:r>
                  <a:endParaRPr lang="en-SG" sz="1100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Lab2</a:t>
                  </a:r>
                  <a:endParaRPr lang="en-SG" sz="1100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Lab3</a:t>
                  </a:r>
                  <a:endParaRPr lang="en-SG" sz="1100" dirty="0"/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Lab4</a:t>
                  </a:r>
                  <a:endParaRPr lang="en-SG" sz="1100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76</a:t>
                  </a:r>
                  <a:endParaRPr lang="en-SG" sz="1100" dirty="0"/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80</a:t>
                  </a:r>
                  <a:endParaRPr lang="en-SG" sz="1100" dirty="0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62</a:t>
                  </a:r>
                  <a:endParaRPr lang="en-SG" sz="1100" dirty="0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72</a:t>
                  </a:r>
                  <a:endParaRPr lang="en-SG" sz="1100" dirty="0"/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48</a:t>
                  </a:r>
                  <a:endParaRPr lang="en-SG" sz="1100" dirty="0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76</a:t>
                  </a:r>
                  <a:endParaRPr lang="en-SG" sz="1100" dirty="0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80</a:t>
                  </a:r>
                  <a:endParaRPr lang="en-SG" sz="1100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62</a:t>
                  </a:r>
                  <a:endParaRPr lang="en-SG" sz="1100" dirty="0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60</a:t>
                  </a:r>
                  <a:endParaRPr lang="en-SG" sz="1100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72</a:t>
                  </a:r>
                  <a:endParaRPr lang="en-SG" sz="1100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48</a:t>
                  </a:r>
                  <a:endParaRPr lang="en-SG" sz="1100" dirty="0"/>
                </a:p>
              </p:txBody>
            </p:sp>
            <p:cxnSp>
              <p:nvCxnSpPr>
                <p:cNvPr id="132" name="Straight Connector 131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3" name="Straight Connector 132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Lab5</a:t>
                  </a:r>
                  <a:endParaRPr lang="en-SG" sz="1100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58</a:t>
                  </a:r>
                  <a:endParaRPr lang="en-SG" sz="1100" dirty="0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79</a:t>
                  </a:r>
                  <a:endParaRPr lang="en-SG" sz="1100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/>
                    <a:t>73</a:t>
                  </a:r>
                  <a:endParaRPr lang="en-SG" sz="1100" dirty="0"/>
                </a:p>
              </p:txBody>
            </p:sp>
          </p:grpSp>
        </p:grpSp>
      </p:grpSp>
      <p:grpSp>
        <p:nvGrpSpPr>
          <p:cNvPr id="216" name="Group 215"/>
          <p:cNvGrpSpPr/>
          <p:nvPr/>
        </p:nvGrpSpPr>
        <p:grpSpPr>
          <a:xfrm>
            <a:off x="1057060" y="2046566"/>
            <a:ext cx="1862254" cy="1257638"/>
            <a:chOff x="1057060" y="2046566"/>
            <a:chExt cx="1862254" cy="1257638"/>
          </a:xfrm>
        </p:grpSpPr>
        <p:sp>
          <p:nvSpPr>
            <p:cNvPr id="217" name="TextBox 216"/>
            <p:cNvSpPr txBox="1"/>
            <p:nvPr/>
          </p:nvSpPr>
          <p:spPr>
            <a:xfrm>
              <a:off x="1057060" y="2965650"/>
              <a:ext cx="18622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matrix[3][3]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218" name="Object 6"/>
            <p:cNvGraphicFramePr>
              <a:graphicFrameLocks noChangeAspect="1"/>
            </p:cNvGraphicFramePr>
            <p:nvPr/>
          </p:nvGraphicFramePr>
          <p:xfrm>
            <a:off x="1345127" y="2046566"/>
            <a:ext cx="1305255" cy="987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939392" imgH="710891" progId="Equation.3">
                    <p:embed/>
                  </p:oleObj>
                </mc:Choice>
                <mc:Fallback>
                  <p:oleObj name="Equation" r:id="rId3" imgW="939392" imgH="710891" progId="Equation.3">
                    <p:embed/>
                    <p:pic>
                      <p:nvPicPr>
                        <p:cNvPr id="21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5127" y="2046566"/>
                          <a:ext cx="1305255" cy="9876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Fixed Length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known dimensions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Tic-tac-toe (3 x 3)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Sudoku board (9 x 9)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Yearly summary of income / expense / balance by month (12 x 3)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21EA87-6702-4532-BBFE-929F69F022C5}"/>
              </a:ext>
            </a:extLst>
          </p:cNvPr>
          <p:cNvSpPr txBox="1"/>
          <p:nvPr/>
        </p:nvSpPr>
        <p:spPr>
          <a:xfrm>
            <a:off x="1032928" y="1712309"/>
            <a:ext cx="765387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10 rows, 20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10 elements, each being an array of 20 elements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11797500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Fixed Size Array of Dynamically Allocated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one unknown dimension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Gradebook of 10 assignments for an unknown number of students.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0D74B1-CF3A-4E44-A9AC-F1C0303D3547}"/>
              </a:ext>
            </a:extLst>
          </p:cNvPr>
          <p:cNvSpPr txBox="1"/>
          <p:nvPr/>
        </p:nvSpPr>
        <p:spPr>
          <a:xfrm>
            <a:off x="1032928" y="1688623"/>
            <a:ext cx="7653872" cy="2800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10 rows, Y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10 elements, each being an array of Y elements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*buckets[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read in the length of each subarray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cs1010_read_long(); </a:t>
            </a:r>
          </a:p>
          <a:p>
            <a:pPr>
              <a:defRPr/>
            </a:pP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dynamically allocate each subarray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buckets[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96A2377-01AA-47A9-823F-09EED46E65DB}"/>
              </a:ext>
            </a:extLst>
          </p:cNvPr>
          <p:cNvSpPr txBox="1"/>
          <p:nvPr/>
        </p:nvSpPr>
        <p:spPr>
          <a:xfrm>
            <a:off x="6955788" y="2900896"/>
            <a:ext cx="2074215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Remember to free the  allocated memory after use.</a:t>
            </a:r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Dynamically Size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flexible dimensions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Matrix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0D74B1-CF3A-4E44-A9AC-F1C0303D3547}"/>
              </a:ext>
            </a:extLst>
          </p:cNvPr>
          <p:cNvSpPr txBox="1"/>
          <p:nvPr/>
        </p:nvSpPr>
        <p:spPr>
          <a:xfrm>
            <a:off x="1032928" y="1740175"/>
            <a:ext cx="7653872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X rows, Y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X elements, each being an array of Y elements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**canvas;</a:t>
            </a:r>
          </a:p>
          <a:p>
            <a:pPr>
              <a:defRPr/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read in number of rows and columns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cs1010_read_long();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cs1010_read_long();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canvas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*));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canvas[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A7F404-20E5-4345-BE6A-452E3CAABE34}"/>
              </a:ext>
            </a:extLst>
          </p:cNvPr>
          <p:cNvSpPr txBox="1"/>
          <p:nvPr/>
        </p:nvSpPr>
        <p:spPr>
          <a:xfrm>
            <a:off x="6845157" y="2576124"/>
            <a:ext cx="2070243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Remember to free the subarrays before the array.</a:t>
            </a:r>
          </a:p>
        </p:txBody>
      </p:sp>
    </p:spTree>
    <p:extLst>
      <p:ext uri="{BB962C8B-B14F-4D97-AF65-F5344CB8AC3E}">
        <p14:creationId xmlns:p14="http://schemas.microsoft.com/office/powerpoint/2010/main" val="37379719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Jagged arrays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unusual dimensions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Half square</a:t>
            </a: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0D74B1-CF3A-4E44-A9AC-F1C0303D3547}"/>
              </a:ext>
            </a:extLst>
          </p:cNvPr>
          <p:cNvSpPr txBox="1"/>
          <p:nvPr/>
        </p:nvSpPr>
        <p:spPr>
          <a:xfrm>
            <a:off x="1032928" y="1740175"/>
            <a:ext cx="7653872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10 rows, varying number of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10 elements, each being an array of varying size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half_square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half_square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F6CE10-75B9-4AC3-9A25-371282016421}"/>
              </a:ext>
            </a:extLst>
          </p:cNvPr>
          <p:cNvSpPr/>
          <p:nvPr/>
        </p:nvSpPr>
        <p:spPr>
          <a:xfrm>
            <a:off x="4941870" y="4376792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58D7B-6FC4-4C95-9594-8D0F9F6C7C85}"/>
              </a:ext>
            </a:extLst>
          </p:cNvPr>
          <p:cNvSpPr/>
          <p:nvPr/>
        </p:nvSpPr>
        <p:spPr>
          <a:xfrm>
            <a:off x="4941869" y="4828855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3F18CD-945B-4D30-B78C-81345A5B81A5}"/>
              </a:ext>
            </a:extLst>
          </p:cNvPr>
          <p:cNvSpPr/>
          <p:nvPr/>
        </p:nvSpPr>
        <p:spPr>
          <a:xfrm>
            <a:off x="5404206" y="4828855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980EDC-AAB2-4213-8A51-B0A83BF6319C}"/>
              </a:ext>
            </a:extLst>
          </p:cNvPr>
          <p:cNvSpPr/>
          <p:nvPr/>
        </p:nvSpPr>
        <p:spPr>
          <a:xfrm>
            <a:off x="4941869" y="5280918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DEAE7B-EF8C-4DA8-8678-1FD3E396B7A9}"/>
              </a:ext>
            </a:extLst>
          </p:cNvPr>
          <p:cNvSpPr/>
          <p:nvPr/>
        </p:nvSpPr>
        <p:spPr>
          <a:xfrm>
            <a:off x="5404205" y="5280918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D4BD49-928F-48DC-B7C6-730EE9621C91}"/>
              </a:ext>
            </a:extLst>
          </p:cNvPr>
          <p:cNvSpPr/>
          <p:nvPr/>
        </p:nvSpPr>
        <p:spPr>
          <a:xfrm>
            <a:off x="5866542" y="5280918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301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Initializing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Unit19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157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Using initializers (Fixed-length 2D arrays only)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Using loops with assignment statements (All types of 2D arrays)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994932" y="1677173"/>
            <a:ext cx="3138380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B3E19-4DA7-438D-917E-EFF23F09F022}"/>
              </a:ext>
            </a:extLst>
          </p:cNvPr>
          <p:cNvSpPr txBox="1"/>
          <p:nvPr/>
        </p:nvSpPr>
        <p:spPr>
          <a:xfrm>
            <a:off x="994932" y="4165164"/>
            <a:ext cx="4515116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j&lt;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j+=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matrix[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j;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F96A38-987C-4C97-AB5A-73E1E22BD429}"/>
              </a:ext>
            </a:extLst>
          </p:cNvPr>
          <p:cNvSpPr/>
          <p:nvPr/>
        </p:nvSpPr>
        <p:spPr>
          <a:xfrm>
            <a:off x="6061221" y="4455620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6764DB-3C24-4821-93F4-AD6F9E8789E3}"/>
              </a:ext>
            </a:extLst>
          </p:cNvPr>
          <p:cNvSpPr/>
          <p:nvPr/>
        </p:nvSpPr>
        <p:spPr>
          <a:xfrm>
            <a:off x="6061220" y="4907683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1F942C-0A84-410E-B22C-3095ABAC9B4D}"/>
              </a:ext>
            </a:extLst>
          </p:cNvPr>
          <p:cNvSpPr/>
          <p:nvPr/>
        </p:nvSpPr>
        <p:spPr>
          <a:xfrm>
            <a:off x="6523557" y="4907683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25A92CA-7019-47E4-8517-3B82F7C7A516}"/>
              </a:ext>
            </a:extLst>
          </p:cNvPr>
          <p:cNvSpPr/>
          <p:nvPr/>
        </p:nvSpPr>
        <p:spPr>
          <a:xfrm>
            <a:off x="6061220" y="5359746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6D35F89-9AF1-4DF1-8FFE-6733BCD97B51}"/>
              </a:ext>
            </a:extLst>
          </p:cNvPr>
          <p:cNvSpPr/>
          <p:nvPr/>
        </p:nvSpPr>
        <p:spPr>
          <a:xfrm>
            <a:off x="6523556" y="5359746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803FEC-36F7-405B-A6B6-66CED66EB1A2}"/>
              </a:ext>
            </a:extLst>
          </p:cNvPr>
          <p:cNvSpPr/>
          <p:nvPr/>
        </p:nvSpPr>
        <p:spPr>
          <a:xfrm>
            <a:off x="6985893" y="5359746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8F3DBF-39EA-4D02-8E85-31E9FC9C1867}"/>
              </a:ext>
            </a:extLst>
          </p:cNvPr>
          <p:cNvSpPr/>
          <p:nvPr/>
        </p:nvSpPr>
        <p:spPr>
          <a:xfrm>
            <a:off x="6521426" y="4455619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4812930-20AB-4D9E-9287-AD26D5F93130}"/>
              </a:ext>
            </a:extLst>
          </p:cNvPr>
          <p:cNvSpPr/>
          <p:nvPr/>
        </p:nvSpPr>
        <p:spPr>
          <a:xfrm>
            <a:off x="6981581" y="4455618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F8FF0DC-131C-4D99-A560-45D6E381C8F3}"/>
              </a:ext>
            </a:extLst>
          </p:cNvPr>
          <p:cNvSpPr/>
          <p:nvPr/>
        </p:nvSpPr>
        <p:spPr>
          <a:xfrm>
            <a:off x="6981580" y="4912465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1EB351-8070-4A46-8B67-6CDEEA366488}"/>
              </a:ext>
            </a:extLst>
          </p:cNvPr>
          <p:cNvSpPr txBox="1"/>
          <p:nvPr/>
        </p:nvSpPr>
        <p:spPr>
          <a:xfrm>
            <a:off x="4533954" y="1666481"/>
            <a:ext cx="415284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matrix[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{{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}};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BD85BE-E87C-42A7-9574-9EB580C46B05}"/>
              </a:ext>
            </a:extLst>
          </p:cNvPr>
          <p:cNvSpPr txBox="1"/>
          <p:nvPr/>
        </p:nvSpPr>
        <p:spPr>
          <a:xfrm>
            <a:off x="5394892" y="2138193"/>
            <a:ext cx="246550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Shortcut for initializing everything to 0.</a:t>
            </a:r>
          </a:p>
        </p:txBody>
      </p:sp>
    </p:spTree>
    <p:extLst>
      <p:ext uri="{BB962C8B-B14F-4D97-AF65-F5344CB8AC3E}">
        <p14:creationId xmlns:p14="http://schemas.microsoft.com/office/powerpoint/2010/main" val="7239012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14302</TotalTime>
  <Words>1218</Words>
  <Application>Microsoft Office PowerPoint</Application>
  <PresentationFormat>On-screen Show (4:3)</PresentationFormat>
  <Paragraphs>374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Clarity</vt:lpstr>
      <vt:lpstr>Equation</vt:lpstr>
      <vt:lpstr>PowerPoint Presentation</vt:lpstr>
      <vt:lpstr>Unit 19: Multi-Dimensional Arrays</vt:lpstr>
      <vt:lpstr>Multi-dimensional Arrays</vt:lpstr>
      <vt:lpstr>Multi-dimensional Arrays</vt:lpstr>
      <vt:lpstr>Different Types of 2D Arrays</vt:lpstr>
      <vt:lpstr>Different Types of 2D Arrays</vt:lpstr>
      <vt:lpstr>Different Types of 2D Arrays</vt:lpstr>
      <vt:lpstr>Different Types of 2D Arrays</vt:lpstr>
      <vt:lpstr>Initializing Arrays</vt:lpstr>
      <vt:lpstr>Functions and 2D arrays</vt:lpstr>
      <vt:lpstr>Functions and 2D arrays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2021-04-06T03:54:50Z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