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8" r:id="rId3"/>
    <p:sldId id="546" r:id="rId4"/>
    <p:sldId id="553" r:id="rId5"/>
    <p:sldId id="601" r:id="rId6"/>
    <p:sldId id="602" r:id="rId7"/>
    <p:sldId id="603" r:id="rId8"/>
    <p:sldId id="526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B02F7-7905-4588-AF93-2F3E26C169C6}" v="218" dt="2021-02-11T11:11:12.7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5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1T11:11:54.366" v="2490" actId="6549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0T03:55:23.015" v="20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1T11:11:54.366" v="2490" actId="6549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1T11:11:54.366" v="2490" actId="6549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2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50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72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77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String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16: String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Repetition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for</a:t>
            </a:r>
            <a:r>
              <a:rPr lang="en-GB" sz="2800" dirty="0"/>
              <a:t> Loop 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while</a:t>
            </a:r>
            <a:r>
              <a:rPr lang="en-GB" sz="2800" dirty="0"/>
              <a:t> Loop 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do-while</a:t>
            </a:r>
            <a:r>
              <a:rPr lang="en-GB" sz="2800" dirty="0"/>
              <a:t> Loop 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Example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Infinite Loops!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Recap: Characters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(AY2016/7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38919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 data type </a:t>
            </a:r>
            <a:r>
              <a:rPr lang="en-US" sz="2800" dirty="0">
                <a:solidFill>
                  <a:srgbClr val="0000FF"/>
                </a:solidFill>
              </a:rPr>
              <a:t>char </a:t>
            </a:r>
            <a:r>
              <a:rPr lang="en-US" sz="2800" dirty="0"/>
              <a:t>can be used to store single characters (e.g.,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'g'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'4'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dirty="0"/>
              <a:t>)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Special characters</a:t>
            </a:r>
          </a:p>
          <a:p>
            <a:pPr marL="621983" lvl="1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6600"/>
                </a:solidFill>
              </a:rPr>
              <a:t>'\0'</a:t>
            </a:r>
            <a:r>
              <a:rPr lang="en-US" sz="2400" dirty="0"/>
              <a:t>: null character </a:t>
            </a:r>
          </a:p>
          <a:p>
            <a:pPr marL="621983" lvl="1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6600"/>
                </a:solidFill>
              </a:rPr>
              <a:t>'\t'</a:t>
            </a:r>
            <a:r>
              <a:rPr lang="en-US" sz="2400" dirty="0"/>
              <a:t>: tab</a:t>
            </a:r>
          </a:p>
          <a:p>
            <a:pPr marL="621983" lvl="1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6600"/>
                </a:solidFill>
              </a:rPr>
              <a:t>'\n'</a:t>
            </a:r>
            <a:r>
              <a:rPr lang="en-US" sz="2400" dirty="0"/>
              <a:t>: newline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330C62-B59D-4944-9872-A56DF6FDE7BF}"/>
              </a:ext>
            </a:extLst>
          </p:cNvPr>
          <p:cNvSpPr txBox="1"/>
          <p:nvPr/>
        </p:nvSpPr>
        <p:spPr>
          <a:xfrm>
            <a:off x="1078823" y="2318309"/>
            <a:ext cx="265069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c1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c2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'4'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A401A5-3160-42FF-9AD4-DF6554026F18}"/>
              </a:ext>
            </a:extLst>
          </p:cNvPr>
          <p:cNvSpPr txBox="1"/>
          <p:nvPr/>
        </p:nvSpPr>
        <p:spPr>
          <a:xfrm>
            <a:off x="1078823" y="3543980"/>
            <a:ext cx="26506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c3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'100'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3B87F3-107E-4154-BFB1-9F4F9A73432F}"/>
              </a:ext>
            </a:extLst>
          </p:cNvPr>
          <p:cNvSpPr txBox="1"/>
          <p:nvPr/>
        </p:nvSpPr>
        <p:spPr>
          <a:xfrm>
            <a:off x="4337407" y="2626041"/>
            <a:ext cx="2650696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 the same as c2 = 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47B94-F106-49A9-B65C-BD033A00B269}"/>
              </a:ext>
            </a:extLst>
          </p:cNvPr>
          <p:cNvSpPr txBox="1"/>
          <p:nvPr/>
        </p:nvSpPr>
        <p:spPr>
          <a:xfrm>
            <a:off x="4387066" y="3528591"/>
            <a:ext cx="3965824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Only single characters can be stored.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FF90871-040F-4170-8E8E-EC56CFFB7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494" y="3468241"/>
            <a:ext cx="362361" cy="49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0000FF"/>
                </a:solidFill>
              </a:rPr>
              <a:t>char </a:t>
            </a:r>
            <a:r>
              <a:rPr lang="en-US" sz="2800" dirty="0"/>
              <a:t>array terminated by a null character </a:t>
            </a:r>
            <a:r>
              <a:rPr lang="en-US" sz="2800" dirty="0">
                <a:solidFill>
                  <a:srgbClr val="006600"/>
                </a:solidFill>
              </a:rPr>
              <a:t>'\0'</a:t>
            </a:r>
            <a:r>
              <a:rPr lang="en-US" sz="2800" dirty="0"/>
              <a:t> (which has the numeric value </a:t>
            </a:r>
            <a:r>
              <a:rPr lang="en-US" sz="2800" dirty="0">
                <a:solidFill>
                  <a:srgbClr val="C00000"/>
                </a:solidFill>
              </a:rPr>
              <a:t>0</a:t>
            </a:r>
            <a:r>
              <a:rPr lang="en-US" sz="2800" dirty="0"/>
              <a:t>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1016303" y="2212643"/>
            <a:ext cx="7670497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hello1[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52B3CB-3A18-4904-B92B-10421E2CF44A}"/>
              </a:ext>
            </a:extLst>
          </p:cNvPr>
          <p:cNvSpPr txBox="1"/>
          <p:nvPr/>
        </p:nvSpPr>
        <p:spPr>
          <a:xfrm>
            <a:off x="1026578" y="2817106"/>
            <a:ext cx="718247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hello1[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8EA1C5-C26B-4C75-8BA5-D5CB66F74A0E}"/>
              </a:ext>
            </a:extLst>
          </p:cNvPr>
          <p:cNvSpPr txBox="1"/>
          <p:nvPr/>
        </p:nvSpPr>
        <p:spPr>
          <a:xfrm>
            <a:off x="5500099" y="3411300"/>
            <a:ext cx="270895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These two are the same!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C19333-5980-4F3B-A9D6-4C44C6ADB80A}"/>
              </a:ext>
            </a:extLst>
          </p:cNvPr>
          <p:cNvSpPr txBox="1"/>
          <p:nvPr/>
        </p:nvSpPr>
        <p:spPr>
          <a:xfrm>
            <a:off x="1039439" y="4005494"/>
            <a:ext cx="718247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hello1[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C4F959-C463-4D51-9AA3-643FAC81E97E}"/>
              </a:ext>
            </a:extLst>
          </p:cNvPr>
          <p:cNvSpPr txBox="1"/>
          <p:nvPr/>
        </p:nvSpPr>
        <p:spPr>
          <a:xfrm>
            <a:off x="4068567" y="4547551"/>
            <a:ext cx="4140486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 a string. Strange errors may occur.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48B0BCC-4DCF-4EC6-AB46-2992AF6D8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439" y="3898757"/>
            <a:ext cx="362361" cy="49003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BEB6C85-479A-4BE9-8BA4-DB3AC5A607CA}"/>
              </a:ext>
            </a:extLst>
          </p:cNvPr>
          <p:cNvSpPr txBox="1"/>
          <p:nvPr/>
        </p:nvSpPr>
        <p:spPr>
          <a:xfrm>
            <a:off x="1039439" y="5084812"/>
            <a:ext cx="4326258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hello2[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hello3[]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00E7BE-8527-4532-AA43-010C42C6CD73}"/>
              </a:ext>
            </a:extLst>
          </p:cNvPr>
          <p:cNvSpPr txBox="1"/>
          <p:nvPr/>
        </p:nvSpPr>
        <p:spPr>
          <a:xfrm>
            <a:off x="5829471" y="5254089"/>
            <a:ext cx="2390694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These are ok as well!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877E7A-C2FA-4A59-A414-3C95F6BC432E}"/>
              </a:ext>
            </a:extLst>
          </p:cNvPr>
          <p:cNvSpPr txBox="1"/>
          <p:nvPr/>
        </p:nvSpPr>
        <p:spPr>
          <a:xfrm>
            <a:off x="1039439" y="6111099"/>
            <a:ext cx="2690080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hello1[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'v'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0E57E9-A1B5-4D6E-ABB5-128789B1CF5C}"/>
              </a:ext>
            </a:extLst>
          </p:cNvPr>
          <p:cNvSpPr txBox="1"/>
          <p:nvPr/>
        </p:nvSpPr>
        <p:spPr>
          <a:xfrm>
            <a:off x="4069443" y="6025630"/>
            <a:ext cx="269008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Individual elements can be accessed / modified.</a:t>
            </a:r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If the string does not need to be modified…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970071" y="1779937"/>
            <a:ext cx="388960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*hello4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9ECE0A-4E20-4CEA-8F03-97F6A2A532A0}"/>
              </a:ext>
            </a:extLst>
          </p:cNvPr>
          <p:cNvSpPr txBox="1"/>
          <p:nvPr/>
        </p:nvSpPr>
        <p:spPr>
          <a:xfrm>
            <a:off x="970071" y="3384625"/>
            <a:ext cx="2690080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hello4[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'v'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7406D1B-3BF5-4CE3-9EC5-BA19D8E44A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666" y="3310047"/>
            <a:ext cx="362361" cy="49003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828DA0C-19A7-410C-8103-5115F757EF63}"/>
              </a:ext>
            </a:extLst>
          </p:cNvPr>
          <p:cNvSpPr txBox="1"/>
          <p:nvPr/>
        </p:nvSpPr>
        <p:spPr>
          <a:xfrm>
            <a:off x="4929920" y="3337680"/>
            <a:ext cx="269008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Individual elements can be accessed but CANNOT be modified.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78F201-C496-4C53-8ED8-A3E8332502FC}"/>
              </a:ext>
            </a:extLst>
          </p:cNvPr>
          <p:cNvSpPr txBox="1"/>
          <p:nvPr/>
        </p:nvSpPr>
        <p:spPr>
          <a:xfrm>
            <a:off x="5242372" y="1755552"/>
            <a:ext cx="2377628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pointer points to the string which is stored in a protected part of the memory.</a:t>
            </a:r>
          </a:p>
        </p:txBody>
      </p:sp>
    </p:spTree>
    <p:extLst>
      <p:ext uri="{BB962C8B-B14F-4D97-AF65-F5344CB8AC3E}">
        <p14:creationId xmlns:p14="http://schemas.microsoft.com/office/powerpoint/2010/main" val="1094276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String Copy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 loop or the string function </a:t>
            </a:r>
            <a:r>
              <a:rPr lang="en-US" sz="2800" dirty="0" err="1">
                <a:solidFill>
                  <a:srgbClr val="0000FF"/>
                </a:solidFill>
              </a:rPr>
              <a:t>strcpy</a:t>
            </a:r>
            <a:r>
              <a:rPr lang="en-US" sz="2800" dirty="0"/>
              <a:t> (requires </a:t>
            </a:r>
            <a:r>
              <a:rPr lang="en-US" sz="2800" dirty="0" err="1"/>
              <a:t>string.h</a:t>
            </a:r>
            <a:r>
              <a:rPr lang="en-US" sz="2800" dirty="0"/>
              <a:t>) </a:t>
            </a:r>
            <a:r>
              <a:rPr lang="en-US" sz="2800" dirty="0" err="1"/>
              <a:t>stringcan</a:t>
            </a:r>
            <a:r>
              <a:rPr lang="en-US" sz="2800" dirty="0"/>
              <a:t> be used to make a copy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1011168" y="4466090"/>
            <a:ext cx="388960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89EFD4-1CE0-424E-8F8A-D7F3C08BDEC9}"/>
              </a:ext>
            </a:extLst>
          </p:cNvPr>
          <p:cNvSpPr txBox="1"/>
          <p:nvPr/>
        </p:nvSpPr>
        <p:spPr>
          <a:xfrm>
            <a:off x="1011168" y="2311910"/>
            <a:ext cx="5373866" cy="1943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7939A9-503C-45DD-A086-CFC94710F2EC}"/>
              </a:ext>
            </a:extLst>
          </p:cNvPr>
          <p:cNvSpPr txBox="1"/>
          <p:nvPr/>
        </p:nvSpPr>
        <p:spPr>
          <a:xfrm>
            <a:off x="4453915" y="3332148"/>
            <a:ext cx="3166085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Can you rewrite the condition using </a:t>
            </a:r>
            <a:r>
              <a:rPr lang="en-US" dirty="0" err="1"/>
              <a:t>src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instead?</a:t>
            </a:r>
          </a:p>
        </p:txBody>
      </p:sp>
    </p:spTree>
    <p:extLst>
      <p:ext uri="{BB962C8B-B14F-4D97-AF65-F5344CB8AC3E}">
        <p14:creationId xmlns:p14="http://schemas.microsoft.com/office/powerpoint/2010/main" val="15420027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Forgetting the </a:t>
            </a:r>
            <a:r>
              <a:rPr lang="en-US" sz="2800" dirty="0">
                <a:solidFill>
                  <a:srgbClr val="006600"/>
                </a:solidFill>
              </a:rPr>
              <a:t>'\0'</a:t>
            </a:r>
            <a:r>
              <a:rPr lang="en-US" sz="2800" dirty="0"/>
              <a:t> character!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741747" y="2393536"/>
            <a:ext cx="388960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89EFD4-1CE0-424E-8F8A-D7F3C08BDEC9}"/>
              </a:ext>
            </a:extLst>
          </p:cNvPr>
          <p:cNvSpPr txBox="1"/>
          <p:nvPr/>
        </p:nvSpPr>
        <p:spPr>
          <a:xfrm>
            <a:off x="741747" y="1781232"/>
            <a:ext cx="388960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305353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Unit16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2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Friday of Week 6, 4pm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</a:t>
            </a:r>
            <a:r>
              <a:rPr lang="en-US" sz="2400"/>
              <a:t>Set 13-16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7/8 during tutorials.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14047</TotalTime>
  <Words>487</Words>
  <Application>Microsoft Office PowerPoint</Application>
  <PresentationFormat>On-screen Show (4:3)</PresentationFormat>
  <Paragraphs>99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Garamond</vt:lpstr>
      <vt:lpstr>Times New Roman</vt:lpstr>
      <vt:lpstr>Wingdings</vt:lpstr>
      <vt:lpstr>Clarity</vt:lpstr>
      <vt:lpstr>PowerPoint Presentation</vt:lpstr>
      <vt:lpstr>Unit 16: String</vt:lpstr>
      <vt:lpstr>Recap: Characters</vt:lpstr>
      <vt:lpstr>String</vt:lpstr>
      <vt:lpstr>String</vt:lpstr>
      <vt:lpstr>String Copy</vt:lpstr>
      <vt:lpstr>Common Mistake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2021-02-11T11:11:54Z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