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468" r:id="rId3"/>
    <p:sldId id="563" r:id="rId4"/>
    <p:sldId id="553" r:id="rId5"/>
    <p:sldId id="564" r:id="rId6"/>
    <p:sldId id="589" r:id="rId7"/>
    <p:sldId id="590" r:id="rId8"/>
    <p:sldId id="591" r:id="rId9"/>
    <p:sldId id="592" r:id="rId10"/>
    <p:sldId id="599" r:id="rId11"/>
    <p:sldId id="594" r:id="rId12"/>
    <p:sldId id="593" r:id="rId13"/>
    <p:sldId id="595" r:id="rId14"/>
    <p:sldId id="597" r:id="rId15"/>
    <p:sldId id="543" r:id="rId16"/>
    <p:sldId id="598" r:id="rId17"/>
    <p:sldId id="596" r:id="rId18"/>
    <p:sldId id="581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A0D694-38DA-4421-B5D3-DEDBFC2EC57C}" v="386" dt="2021-02-04T05:04:49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>
        <p:scale>
          <a:sx n="75" d="100"/>
          <a:sy n="75" d="100"/>
        </p:scale>
        <p:origin x="1872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4T05:05:47.079" v="3393" actId="478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7:55:46.087" v="385" actId="20577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3T08:00:25.882" v="535" actId="1035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3T08:00:25.882" v="535" actId="1035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modSp add mod">
        <pc:chgData name="Zhao Jin" userId="cd05a825-544c-438a-9ba1-08e63db50b47" providerId="ADAL" clId="{37A0D694-38DA-4421-B5D3-DEDBFC2EC57C}" dt="2021-02-03T09:23:10.247" v="3254" actId="113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3T09:38:34.228" v="3358" actId="13926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3T08:54:49.067" v="1325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3T09:26:17.421" v="3353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8:50:13.070" v="1215" actId="14100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modSp add mod">
        <pc:chgData name="Zhao Jin" userId="cd05a825-544c-438a-9ba1-08e63db50b47" providerId="ADAL" clId="{37A0D694-38DA-4421-B5D3-DEDBFC2EC57C}" dt="2021-02-03T09:39:25.953" v="3369" actId="1392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3T09:20:27.433" v="3128" actId="14100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4T05:03:37.840" v="3371" actId="47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63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920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22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05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83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83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10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84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98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48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08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13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65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79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Loops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The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>
                <a:solidFill>
                  <a:srgbClr val="0000FF"/>
                </a:solidFill>
              </a:rPr>
              <a:t> Loop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Unit10 -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  <a:endParaRPr lang="en-US" dirty="0"/>
          </a:p>
        </p:txBody>
      </p:sp>
      <p:pic>
        <p:nvPicPr>
          <p:cNvPr id="6" name="Picture 5" descr="A picture containing letter&#10;&#10;Description automatically generated">
            <a:extLst>
              <a:ext uri="{FF2B5EF4-FFF2-40B4-BE49-F238E27FC236}">
                <a16:creationId xmlns:a16="http://schemas.microsoft.com/office/drawing/2014/main" id="{39011840-BE31-4880-9492-02AACF59B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6" y="1441704"/>
            <a:ext cx="4357007" cy="487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5356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5F873-6CB7-4316-B798-EE54B3634728}"/>
              </a:ext>
            </a:extLst>
          </p:cNvPr>
          <p:cNvSpPr txBox="1"/>
          <p:nvPr/>
        </p:nvSpPr>
        <p:spPr>
          <a:xfrm>
            <a:off x="737491" y="3883671"/>
            <a:ext cx="2615309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429B4-BD20-4EAF-8B36-51498E5AACDA}"/>
              </a:ext>
            </a:extLst>
          </p:cNvPr>
          <p:cNvSpPr txBox="1"/>
          <p:nvPr/>
        </p:nvSpPr>
        <p:spPr>
          <a:xfrm>
            <a:off x="3460594" y="3883671"/>
            <a:ext cx="5381955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product *=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2258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4007" y="1252728"/>
            <a:ext cx="2430934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7030A0"/>
                </a:solidFill>
              </a:rPr>
              <a:t>initialize</a:t>
            </a:r>
          </a:p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do </a:t>
            </a:r>
            <a:r>
              <a:rPr lang="en-US" sz="2400" dirty="0"/>
              <a:t>{</a:t>
            </a:r>
          </a:p>
          <a:p>
            <a:pPr>
              <a:tabLst>
                <a:tab pos="539750" algn="l"/>
              </a:tabLst>
              <a:defRPr/>
            </a:pPr>
            <a:r>
              <a:rPr lang="en-US" sz="2400" dirty="0"/>
              <a:t>    	</a:t>
            </a:r>
            <a:r>
              <a:rPr lang="en-US" sz="2400" dirty="0">
                <a:solidFill>
                  <a:schemeClr val="tx1"/>
                </a:solidFill>
              </a:rPr>
              <a:t>// loop body</a:t>
            </a:r>
          </a:p>
          <a:p>
            <a:pPr>
              <a:tabLst>
                <a:tab pos="539750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      // </a:t>
            </a:r>
            <a:r>
              <a:rPr lang="en-US" sz="2400" dirty="0">
                <a:solidFill>
                  <a:srgbClr val="006600"/>
                </a:solidFill>
              </a:rPr>
              <a:t>update</a:t>
            </a:r>
          </a:p>
          <a:p>
            <a:pPr>
              <a:defRPr/>
            </a:pPr>
            <a:r>
              <a:rPr lang="en-US" sz="2400" dirty="0"/>
              <a:t>} ( </a:t>
            </a:r>
            <a:r>
              <a:rPr lang="en-US" sz="2400" dirty="0">
                <a:solidFill>
                  <a:srgbClr val="C00000"/>
                </a:solidFill>
              </a:rPr>
              <a:t>condition</a:t>
            </a:r>
            <a:r>
              <a:rPr lang="en-US" sz="2400" dirty="0"/>
              <a:t> );</a:t>
            </a:r>
            <a:endParaRPr lang="en-SG" sz="2400" dirty="0"/>
          </a:p>
        </p:txBody>
      </p:sp>
      <p:pic>
        <p:nvPicPr>
          <p:cNvPr id="6146" name="Picture 2" descr="for">
            <a:extLst>
              <a:ext uri="{FF2B5EF4-FFF2-40B4-BE49-F238E27FC236}">
                <a16:creationId xmlns:a16="http://schemas.microsoft.com/office/drawing/2014/main" id="{D5D43BF4-41EA-4FBF-B1D8-954520609C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81" b="34544"/>
          <a:stretch/>
        </p:blipFill>
        <p:spPr bwMode="auto">
          <a:xfrm>
            <a:off x="0" y="4192389"/>
            <a:ext cx="9144000" cy="155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4BB57D7F-D6C0-4E98-B5AC-D68743875716}"/>
              </a:ext>
            </a:extLst>
          </p:cNvPr>
          <p:cNvSpPr/>
          <p:nvPr/>
        </p:nvSpPr>
        <p:spPr>
          <a:xfrm>
            <a:off x="2532185" y="2692958"/>
            <a:ext cx="120580" cy="5322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29A077-040C-47D9-850C-BB5ACF662EAB}"/>
              </a:ext>
            </a:extLst>
          </p:cNvPr>
          <p:cNvSpPr txBox="1"/>
          <p:nvPr/>
        </p:nvSpPr>
        <p:spPr>
          <a:xfrm>
            <a:off x="3217782" y="2772146"/>
            <a:ext cx="4402218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Do NOT forget the semi-colon at the end!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76B3B7-DB38-480B-B780-0306142FB5A0}"/>
              </a:ext>
            </a:extLst>
          </p:cNvPr>
          <p:cNvSpPr txBox="1"/>
          <p:nvPr/>
        </p:nvSpPr>
        <p:spPr>
          <a:xfrm>
            <a:off x="3104941" y="5881390"/>
            <a:ext cx="2165559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Execute the loop body </a:t>
            </a:r>
            <a:r>
              <a:rPr lang="en-US" dirty="0">
                <a:solidFill>
                  <a:srgbClr val="FF0000"/>
                </a:solidFill>
              </a:rPr>
              <a:t>at least once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3308270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>
                <a:solidFill>
                  <a:srgbClr val="0000FF"/>
                </a:solidFill>
              </a:rPr>
              <a:t> Loop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5F873-6CB7-4316-B798-EE54B3634728}"/>
              </a:ext>
            </a:extLst>
          </p:cNvPr>
          <p:cNvSpPr txBox="1"/>
          <p:nvPr/>
        </p:nvSpPr>
        <p:spPr>
          <a:xfrm>
            <a:off x="737491" y="3883671"/>
            <a:ext cx="2615309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&gt;= 2);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429B4-BD20-4EAF-8B36-51498E5AACDA}"/>
              </a:ext>
            </a:extLst>
          </p:cNvPr>
          <p:cNvSpPr txBox="1"/>
          <p:nvPr/>
        </p:nvSpPr>
        <p:spPr>
          <a:xfrm>
            <a:off x="3460594" y="3883671"/>
            <a:ext cx="5381955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product *=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998345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Example: Hi-Lo Game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dirty="0"/>
              <a:t> - </a:t>
            </a:r>
            <a:fld id="{24D17162-63A3-49DC-92B1-933428BCC85F}" type="slidenum">
              <a:rPr smtClean="0"/>
              <a:pPr>
                <a:defRPr/>
              </a:pPr>
              <a:t>14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39615" y="1317356"/>
            <a:ext cx="8497351" cy="347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Play a Hi-Lo Game with the user using a randomly generated secret number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The secret number should be between 1 and 100 (both inclusive).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User should keep making guess until the guess is correct.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Program responses according to whether user’s guess is smaller than, larger than, or equal to the jackpot.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/>
              <a:t>Analysis</a:t>
            </a:r>
            <a:endParaRPr lang="en-US" sz="2400" kern="0" dirty="0"/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Input: guesses from the user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Output: messages according to whether user’s guess is smaller than, larger than, or equal to the jackpot.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32319462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Example: Hi-Lo Game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dirty="0"/>
              <a:t> - </a:t>
            </a:r>
            <a:fld id="{24D17162-63A3-49DC-92B1-933428BCC85F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39615" y="1317356"/>
            <a:ext cx="8497351" cy="347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Play a Hi-Lo Game with the user using a randomly generated secret number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The secret number should be between 1 and 100 (both inclusive).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User should keep making guess until the guess is correct.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Program responses according to whether user’s guess is smaller than, larger than, or equal to the jackpot.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 dirty="0"/>
              <a:t>Design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Step 1: Generate a secret number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>
                <a:highlight>
                  <a:srgbClr val="FFFF00"/>
                </a:highlight>
              </a:rPr>
              <a:t>Step 2: Read a guess from the user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>
                <a:highlight>
                  <a:srgbClr val="FFFF00"/>
                </a:highlight>
              </a:rPr>
              <a:t>Step 3: Print a message (“too high”, “too low”) if the guess is not correct.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>
                <a:highlight>
                  <a:srgbClr val="FFFF00"/>
                </a:highlight>
              </a:rPr>
              <a:t>Go back to Step 2 if the guess is not correct.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/>
              <a:t>Step 4: Print a message ("you got it.").</a:t>
            </a: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17056398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Example: Hi-Lo Game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Week3</a:t>
            </a:r>
            <a:r>
              <a:t>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A3626-DC9B-4A39-BA4F-6360F818DCE3}"/>
              </a:ext>
            </a:extLst>
          </p:cNvPr>
          <p:cNvSpPr txBox="1"/>
          <p:nvPr/>
        </p:nvSpPr>
        <p:spPr>
          <a:xfrm>
            <a:off x="631213" y="1382912"/>
            <a:ext cx="6827825" cy="36933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"cs1010.h"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the random number generator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srandom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(times(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Generate a random number between 1 and 100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long answer = (random() %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</p:txBody>
      </p:sp>
    </p:spTree>
    <p:extLst>
      <p:ext uri="{BB962C8B-B14F-4D97-AF65-F5344CB8AC3E}">
        <p14:creationId xmlns:p14="http://schemas.microsoft.com/office/powerpoint/2010/main" val="400265751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Example: Hi-Lo Game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(AY2016/7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Week3</a:t>
            </a:r>
            <a:r>
              <a:t>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A3626-DC9B-4A39-BA4F-6360F818DCE3}"/>
              </a:ext>
            </a:extLst>
          </p:cNvPr>
          <p:cNvSpPr txBox="1"/>
          <p:nvPr/>
        </p:nvSpPr>
        <p:spPr>
          <a:xfrm>
            <a:off x="631213" y="1382912"/>
            <a:ext cx="7207969" cy="42473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guess;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guess and feedback to user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guess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(guess &gt; answer)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cs1010_println_string(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"too high"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(guess &lt; answer)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cs1010_println_string(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"too low"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(guess != answer);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{ guess == answer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cs1010_println_string(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got it.  congrats!"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5AE342-14B8-4A3C-8F93-D714DA24339E}"/>
              </a:ext>
            </a:extLst>
          </p:cNvPr>
          <p:cNvSpPr txBox="1"/>
          <p:nvPr/>
        </p:nvSpPr>
        <p:spPr>
          <a:xfrm>
            <a:off x="2891413" y="1542260"/>
            <a:ext cx="2102618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Why a do-while loop is used here?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81BD99-7AFF-496B-8179-D25CE6127E97}"/>
              </a:ext>
            </a:extLst>
          </p:cNvPr>
          <p:cNvSpPr txBox="1"/>
          <p:nvPr/>
        </p:nvSpPr>
        <p:spPr>
          <a:xfrm>
            <a:off x="6263891" y="3064266"/>
            <a:ext cx="1835080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Why else-if instead of else?</a:t>
            </a:r>
          </a:p>
        </p:txBody>
      </p:sp>
    </p:spTree>
    <p:extLst>
      <p:ext uri="{BB962C8B-B14F-4D97-AF65-F5344CB8AC3E}">
        <p14:creationId xmlns:p14="http://schemas.microsoft.com/office/powerpoint/2010/main" val="36436824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Infinite Loops!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(AY2016/7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Unit</a:t>
            </a:r>
            <a:r>
              <a:rPr lang="en-US"/>
              <a:t>6 </a:t>
            </a:r>
            <a:r>
              <a:rPr sz="120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61950" y="4593924"/>
            <a:ext cx="8153400" cy="109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When the loop condition is always </a:t>
            </a:r>
            <a:r>
              <a:rPr lang="en-GB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en-US" dirty="0">
                <a:latin typeface="Arial" pitchFamily="34" charset="0"/>
                <a:cs typeface="Arial" pitchFamily="34" charset="0"/>
              </a:rPr>
              <a:t>, t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he loop body is executed forever – </a:t>
            </a:r>
            <a:r>
              <a:rPr lang="en-US" altLang="zh-CN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infinite loop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. </a:t>
            </a:r>
            <a:endParaRPr lang="en-GB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640495" y="1769013"/>
            <a:ext cx="4368018" cy="7943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/>
              <a:t>Output: </a:t>
            </a:r>
            <a:r>
              <a:rPr lang="en-US" sz="2400" b="1" dirty="0">
                <a:solidFill>
                  <a:srgbClr val="C00000"/>
                </a:solidFill>
              </a:rPr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9390" y="1493795"/>
            <a:ext cx="3642610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(a != b)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cs1010_print_long(a);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a = a +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15790" y="1648919"/>
            <a:ext cx="9743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SG" sz="24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35318" y="3582649"/>
            <a:ext cx="1558977" cy="830997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Ctrl-c</a:t>
            </a:r>
            <a:r>
              <a:rPr lang="en-US" sz="2400" dirty="0"/>
              <a:t> to interrupt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8866362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11: Loops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Repetition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for</a:t>
            </a:r>
            <a:r>
              <a:rPr lang="en-GB" sz="2800" dirty="0"/>
              <a:t> Loop 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while</a:t>
            </a:r>
            <a:r>
              <a:rPr lang="en-GB" sz="2800" dirty="0"/>
              <a:t> Loop 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do-while</a:t>
            </a:r>
            <a:r>
              <a:rPr lang="en-GB" sz="2800" dirty="0"/>
              <a:t> Loop 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Example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Infinite Loops!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Recall: Control Structures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</a:t>
            </a:r>
            <a:r>
              <a:rPr lang="en-US" dirty="0"/>
              <a:t>10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6" name="Rectangle 85"/>
          <p:cNvSpPr/>
          <p:nvPr/>
        </p:nvSpPr>
        <p:spPr>
          <a:xfrm>
            <a:off x="925863" y="1633210"/>
            <a:ext cx="3454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Sequence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684110" y="3074764"/>
            <a:ext cx="3262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Selection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97026" y="4351425"/>
            <a:ext cx="3570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Repetition</a:t>
            </a:r>
          </a:p>
        </p:txBody>
      </p:sp>
      <p:pic>
        <p:nvPicPr>
          <p:cNvPr id="89" name="Picture 88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6567" y="1873458"/>
            <a:ext cx="889833" cy="667375"/>
          </a:xfrm>
          <a:prstGeom prst="rect">
            <a:avLst/>
          </a:prstGeom>
        </p:spPr>
      </p:pic>
      <p:pic>
        <p:nvPicPr>
          <p:cNvPr id="90" name="Picture 89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3663" y="3240061"/>
            <a:ext cx="889833" cy="667375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6026045" y="3462728"/>
            <a:ext cx="2458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6600"/>
                </a:solidFill>
              </a:rPr>
              <a:t>if-else, switch</a:t>
            </a:r>
            <a:endParaRPr lang="en-SG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Repetition through Recursion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factorial(2) requires factorial(1), which in turn requires factorial (0)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587376" y="1766793"/>
            <a:ext cx="5405462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answer;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answer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answer = n * factorial(n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answer;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D60D94-825A-D54F-ACF5-EA46D72634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3" r="9109"/>
          <a:stretch/>
        </p:blipFill>
        <p:spPr>
          <a:xfrm>
            <a:off x="3268394" y="4068298"/>
            <a:ext cx="5852160" cy="265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Repetition through Loops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4304014-08C4-4321-AD74-36FAC5161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87420"/>
              </p:ext>
            </p:extLst>
          </p:nvPr>
        </p:nvGraphicFramePr>
        <p:xfrm>
          <a:off x="601701" y="4434090"/>
          <a:ext cx="55419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factorial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/>
                        <a:t>i</a:t>
                      </a:r>
                      <a:r>
                        <a:rPr lang="en-US" baseline="0" dirty="0"/>
                        <a:t>&gt;=2?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Before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</a:t>
                      </a:r>
                      <a:r>
                        <a:rPr lang="en-US" baseline="0" dirty="0"/>
                        <a:t>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round…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675C9FBE-306E-46A7-BAB9-46BD27707AF2}"/>
              </a:ext>
            </a:extLst>
          </p:cNvPr>
          <p:cNvSpPr/>
          <p:nvPr/>
        </p:nvSpPr>
        <p:spPr>
          <a:xfrm>
            <a:off x="601701" y="3909870"/>
            <a:ext cx="999363" cy="391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Input: </a:t>
            </a:r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941863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</a:t>
            </a:r>
            <a:r>
              <a:rPr lang="en-US" dirty="0"/>
              <a:t>10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27151" y="1519238"/>
            <a:ext cx="6237432" cy="1569660"/>
          </a:xfrm>
          <a:prstGeom prst="rect">
            <a:avLst/>
          </a:prstGeom>
          <a:solidFill>
            <a:srgbClr val="E5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for ( </a:t>
            </a:r>
            <a:r>
              <a:rPr lang="en-US" sz="2400" dirty="0">
                <a:solidFill>
                  <a:srgbClr val="CC00FF"/>
                </a:solidFill>
              </a:rPr>
              <a:t>initialize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0000FF"/>
                </a:solidFill>
              </a:rPr>
              <a:t>condition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006600"/>
                </a:solidFill>
              </a:rPr>
              <a:t>update</a:t>
            </a:r>
            <a:r>
              <a:rPr lang="en-US" sz="2400" dirty="0"/>
              <a:t> )</a:t>
            </a:r>
          </a:p>
          <a:p>
            <a:pPr>
              <a:defRPr/>
            </a:pPr>
            <a:r>
              <a:rPr lang="en-US" sz="2400" dirty="0"/>
              <a:t>{</a:t>
            </a:r>
          </a:p>
          <a:p>
            <a:pPr>
              <a:defRPr/>
            </a:pPr>
            <a:r>
              <a:rPr lang="en-US" sz="2400" dirty="0"/>
              <a:t>    // loop body</a:t>
            </a:r>
          </a:p>
          <a:p>
            <a:pPr>
              <a:defRPr/>
            </a:pPr>
            <a:r>
              <a:rPr lang="en-US" sz="2400" dirty="0"/>
              <a:t>}</a:t>
            </a:r>
            <a:endParaRPr lang="en-SG" sz="2400" dirty="0"/>
          </a:p>
        </p:txBody>
      </p: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1370548" y="1915185"/>
            <a:ext cx="1872602" cy="2377339"/>
            <a:chOff x="1520172" y="1729682"/>
            <a:chExt cx="1871995" cy="2377645"/>
          </a:xfrm>
        </p:grpSpPr>
        <p:cxnSp>
          <p:nvCxnSpPr>
            <p:cNvPr id="21" name="Straight Arrow Connector 8"/>
            <p:cNvCxnSpPr>
              <a:cxnSpLocks noChangeShapeType="1"/>
              <a:stCxn id="22" idx="0"/>
            </p:cNvCxnSpPr>
            <p:nvPr/>
          </p:nvCxnSpPr>
          <p:spPr bwMode="auto">
            <a:xfrm flipV="1">
              <a:off x="2456170" y="1729682"/>
              <a:ext cx="436211" cy="1361851"/>
            </a:xfrm>
            <a:prstGeom prst="straightConnector1">
              <a:avLst/>
            </a:prstGeom>
            <a:noFill/>
            <a:ln w="28575" cap="sq" algn="ctr">
              <a:solidFill>
                <a:srgbClr val="9933FF"/>
              </a:solidFill>
              <a:round/>
              <a:headEnd/>
              <a:tailEnd type="triangle" w="lg" len="med"/>
            </a:ln>
          </p:spPr>
        </p:cxnSp>
        <p:sp>
          <p:nvSpPr>
            <p:cNvPr id="22" name="TextBox 9"/>
            <p:cNvSpPr txBox="1">
              <a:spLocks noChangeArrowheads="1"/>
            </p:cNvSpPr>
            <p:nvPr/>
          </p:nvSpPr>
          <p:spPr bwMode="auto">
            <a:xfrm>
              <a:off x="1520172" y="3091533"/>
              <a:ext cx="1871995" cy="10157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CC00FF"/>
                  </a:solidFill>
                </a:rPr>
                <a:t>initialize: </a:t>
              </a:r>
              <a:r>
                <a:rPr lang="en-US" sz="2000" dirty="0"/>
                <a:t>initialize the </a:t>
              </a:r>
              <a:r>
                <a:rPr lang="en-US" sz="2000" b="1" dirty="0">
                  <a:solidFill>
                    <a:srgbClr val="800000"/>
                  </a:solidFill>
                </a:rPr>
                <a:t>loop variable</a:t>
              </a:r>
              <a:endParaRPr lang="en-SG" sz="20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3352800" y="1956046"/>
            <a:ext cx="2812899" cy="2336480"/>
            <a:chOff x="3225650" y="1956512"/>
            <a:chExt cx="2812741" cy="2336364"/>
          </a:xfrm>
        </p:grpSpPr>
        <p:cxnSp>
          <p:nvCxnSpPr>
            <p:cNvPr id="26" name="Straight Arrow Connector 10"/>
            <p:cNvCxnSpPr>
              <a:cxnSpLocks noChangeShapeType="1"/>
              <a:stCxn id="27" idx="0"/>
            </p:cNvCxnSpPr>
            <p:nvPr/>
          </p:nvCxnSpPr>
          <p:spPr bwMode="auto">
            <a:xfrm flipH="1" flipV="1">
              <a:off x="3731389" y="1956512"/>
              <a:ext cx="900632" cy="1320751"/>
            </a:xfrm>
            <a:prstGeom prst="straightConnector1">
              <a:avLst/>
            </a:prstGeom>
            <a:noFill/>
            <a:ln w="28575" cap="sq" algn="ctr">
              <a:solidFill>
                <a:srgbClr val="0000FF"/>
              </a:solidFill>
              <a:round/>
              <a:headEnd/>
              <a:tailEnd type="triangle" w="lg" len="med"/>
            </a:ln>
          </p:spPr>
        </p:cxnSp>
        <p:sp>
          <p:nvSpPr>
            <p:cNvPr id="27" name="TextBox 12"/>
            <p:cNvSpPr txBox="1">
              <a:spLocks noChangeArrowheads="1"/>
            </p:cNvSpPr>
            <p:nvPr/>
          </p:nvSpPr>
          <p:spPr bwMode="auto">
            <a:xfrm>
              <a:off x="3225650" y="3277263"/>
              <a:ext cx="2812741" cy="10156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condition: </a:t>
              </a:r>
              <a:r>
                <a:rPr lang="en-US" sz="2000" dirty="0"/>
                <a:t>repeat loop while the condition on </a:t>
              </a:r>
              <a:r>
                <a:rPr lang="en-US" sz="2000" b="1" dirty="0">
                  <a:solidFill>
                    <a:srgbClr val="800000"/>
                  </a:solidFill>
                </a:rPr>
                <a:t>loop variable</a:t>
              </a:r>
              <a:r>
                <a:rPr lang="en-US" sz="2000" dirty="0">
                  <a:solidFill>
                    <a:srgbClr val="0000FF"/>
                  </a:solidFill>
                </a:rPr>
                <a:t> </a:t>
              </a:r>
              <a:r>
                <a:rPr lang="en-US" sz="2000" dirty="0"/>
                <a:t>is </a:t>
              </a:r>
              <a:r>
                <a:rPr lang="en-US" sz="2000" dirty="0">
                  <a:solidFill>
                    <a:srgbClr val="0000FF"/>
                  </a:solidFill>
                </a:rPr>
                <a:t>true</a:t>
              </a:r>
              <a:endParaRPr lang="en-SG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Group 19"/>
          <p:cNvGrpSpPr>
            <a:grpSpLocks/>
          </p:cNvGrpSpPr>
          <p:nvPr/>
        </p:nvGrpSpPr>
        <p:grpSpPr bwMode="auto">
          <a:xfrm>
            <a:off x="5164854" y="1956046"/>
            <a:ext cx="3104162" cy="2336481"/>
            <a:chOff x="5010179" y="1955783"/>
            <a:chExt cx="3103979" cy="2336731"/>
          </a:xfrm>
        </p:grpSpPr>
        <p:cxnSp>
          <p:nvCxnSpPr>
            <p:cNvPr id="29" name="Straight Arrow Connector 13"/>
            <p:cNvCxnSpPr>
              <a:cxnSpLocks noChangeShapeType="1"/>
              <a:stCxn id="30" idx="0"/>
            </p:cNvCxnSpPr>
            <p:nvPr/>
          </p:nvCxnSpPr>
          <p:spPr bwMode="auto">
            <a:xfrm flipH="1" flipV="1">
              <a:off x="5010179" y="1955783"/>
              <a:ext cx="2107205" cy="1320959"/>
            </a:xfrm>
            <a:prstGeom prst="straightConnector1">
              <a:avLst/>
            </a:prstGeom>
            <a:noFill/>
            <a:ln w="28575" cap="sq" algn="ctr">
              <a:solidFill>
                <a:srgbClr val="006600"/>
              </a:solidFill>
              <a:round/>
              <a:headEnd/>
              <a:tailEnd type="triangle" w="lg" len="med"/>
            </a:ln>
          </p:spPr>
        </p:cxnSp>
        <p:sp>
          <p:nvSpPr>
            <p:cNvPr id="30" name="TextBox 15"/>
            <p:cNvSpPr txBox="1">
              <a:spLocks noChangeArrowheads="1"/>
            </p:cNvSpPr>
            <p:nvPr/>
          </p:nvSpPr>
          <p:spPr bwMode="auto">
            <a:xfrm>
              <a:off x="6120609" y="3276742"/>
              <a:ext cx="1993549" cy="10157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006600"/>
                  </a:solidFill>
                </a:rPr>
                <a:t>update: </a:t>
              </a:r>
              <a:r>
                <a:rPr lang="en-US" sz="2000" dirty="0"/>
                <a:t>change value of</a:t>
              </a:r>
              <a:r>
                <a:rPr lang="en-US" sz="2000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>
                  <a:solidFill>
                    <a:srgbClr val="800000"/>
                  </a:solidFill>
                </a:rPr>
                <a:t>loop variable</a:t>
              </a:r>
              <a:endParaRPr lang="en-SG" sz="2000" b="1" dirty="0">
                <a:solidFill>
                  <a:srgbClr val="800000"/>
                </a:solidFill>
              </a:endParaRPr>
            </a:p>
          </p:txBody>
        </p:sp>
      </p:grpSp>
      <p:pic>
        <p:nvPicPr>
          <p:cNvPr id="1026" name="Picture 2" descr="for">
            <a:extLst>
              <a:ext uri="{FF2B5EF4-FFF2-40B4-BE49-F238E27FC236}">
                <a16:creationId xmlns:a16="http://schemas.microsoft.com/office/drawing/2014/main" id="{260029BB-3AC2-413A-B9C2-5983AA6DD1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48" b="20881"/>
          <a:stretch/>
        </p:blipFill>
        <p:spPr bwMode="auto">
          <a:xfrm>
            <a:off x="680529" y="4548254"/>
            <a:ext cx="8157442" cy="181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493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5F873-6CB7-4316-B798-EE54B3634728}"/>
              </a:ext>
            </a:extLst>
          </p:cNvPr>
          <p:cNvSpPr txBox="1"/>
          <p:nvPr/>
        </p:nvSpPr>
        <p:spPr>
          <a:xfrm>
            <a:off x="857017" y="4168676"/>
            <a:ext cx="6205310" cy="23083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product = n;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product;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4CC9A1D-6448-41B2-BD14-CACDC771AC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949" y="3094893"/>
            <a:ext cx="1959427" cy="2009670"/>
          </a:xfrm>
          <a:prstGeom prst="straightConnector1">
            <a:avLst/>
          </a:prstGeom>
          <a:noFill/>
          <a:ln w="28575" cap="sq" algn="ctr">
            <a:solidFill>
              <a:srgbClr val="9933FF"/>
            </a:solidFill>
            <a:round/>
            <a:headEnd/>
            <a:tailEnd type="triangle" w="lg" len="med"/>
          </a:ln>
        </p:spPr>
      </p:cxnSp>
      <p:cxnSp>
        <p:nvCxnSpPr>
          <p:cNvPr id="22" name="Straight Arrow Connector 10">
            <a:extLst>
              <a:ext uri="{FF2B5EF4-FFF2-40B4-BE49-F238E27FC236}">
                <a16:creationId xmlns:a16="http://schemas.microsoft.com/office/drawing/2014/main" id="{6298AF59-F7D9-4F05-84BF-96ED0AC9509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5037" y="3094893"/>
            <a:ext cx="1599363" cy="1939331"/>
          </a:xfrm>
          <a:prstGeom prst="straightConnector1">
            <a:avLst/>
          </a:prstGeom>
          <a:noFill/>
          <a:ln w="28575" cap="sq" algn="ctr">
            <a:solidFill>
              <a:srgbClr val="0000FF"/>
            </a:solidFill>
            <a:round/>
            <a:headEnd/>
            <a:tailEnd type="triangle" w="lg" len="med"/>
          </a:ln>
        </p:spPr>
      </p:cxnSp>
      <p:cxnSp>
        <p:nvCxnSpPr>
          <p:cNvPr id="30" name="Straight Arrow Connector 13">
            <a:extLst>
              <a:ext uri="{FF2B5EF4-FFF2-40B4-BE49-F238E27FC236}">
                <a16:creationId xmlns:a16="http://schemas.microsoft.com/office/drawing/2014/main" id="{FA77C354-F87B-40D8-BAA7-811F60DDD4B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828044" y="3094893"/>
            <a:ext cx="251209" cy="1939331"/>
          </a:xfrm>
          <a:prstGeom prst="straightConnector1">
            <a:avLst/>
          </a:prstGeom>
          <a:noFill/>
          <a:ln w="28575" cap="sq" algn="ctr">
            <a:solidFill>
              <a:srgbClr val="006600"/>
            </a:solidFill>
            <a:round/>
            <a:headEnd/>
            <a:tailEnd type="triangle" w="lg" len="med"/>
          </a:ln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DA4B870-5E05-4566-A46F-B6A051179C55}"/>
              </a:ext>
            </a:extLst>
          </p:cNvPr>
          <p:cNvSpPr txBox="1"/>
          <p:nvPr/>
        </p:nvSpPr>
        <p:spPr>
          <a:xfrm>
            <a:off x="5953649" y="5923341"/>
            <a:ext cx="1818752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Any issues with this function?</a:t>
            </a:r>
          </a:p>
        </p:txBody>
      </p:sp>
    </p:spTree>
    <p:extLst>
      <p:ext uri="{BB962C8B-B14F-4D97-AF65-F5344CB8AC3E}">
        <p14:creationId xmlns:p14="http://schemas.microsoft.com/office/powerpoint/2010/main" val="41565364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5F873-6CB7-4316-B798-EE54B3634728}"/>
              </a:ext>
            </a:extLst>
          </p:cNvPr>
          <p:cNvSpPr txBox="1"/>
          <p:nvPr/>
        </p:nvSpPr>
        <p:spPr>
          <a:xfrm>
            <a:off x="846971" y="3776791"/>
            <a:ext cx="6205310" cy="25853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0" i="0" dirty="0">
                <a:effectLst/>
                <a:latin typeface="Roboto Mono"/>
              </a:rPr>
              <a:t>         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product = n;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product *=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product;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677980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4007" y="1252728"/>
            <a:ext cx="379948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7030A0"/>
                </a:solidFill>
              </a:rPr>
              <a:t>initialize</a:t>
            </a:r>
          </a:p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while</a:t>
            </a:r>
            <a:r>
              <a:rPr lang="en-US" sz="2400" dirty="0"/>
              <a:t> ( </a:t>
            </a:r>
            <a:r>
              <a:rPr lang="en-US" sz="2400" dirty="0">
                <a:solidFill>
                  <a:srgbClr val="C00000"/>
                </a:solidFill>
              </a:rPr>
              <a:t>condition</a:t>
            </a:r>
            <a:r>
              <a:rPr lang="en-US" sz="2400" dirty="0"/>
              <a:t> )</a:t>
            </a:r>
          </a:p>
          <a:p>
            <a:pPr>
              <a:defRPr/>
            </a:pPr>
            <a:r>
              <a:rPr lang="en-US" sz="2400" dirty="0"/>
              <a:t>{</a:t>
            </a:r>
          </a:p>
          <a:p>
            <a:pPr>
              <a:tabLst>
                <a:tab pos="539750" algn="l"/>
              </a:tabLst>
              <a:defRPr/>
            </a:pPr>
            <a:r>
              <a:rPr lang="en-US" sz="2400" dirty="0"/>
              <a:t>    	</a:t>
            </a:r>
            <a:r>
              <a:rPr lang="en-US" sz="2400" dirty="0">
                <a:solidFill>
                  <a:schemeClr val="tx1"/>
                </a:solidFill>
              </a:rPr>
              <a:t>// loop body</a:t>
            </a:r>
          </a:p>
          <a:p>
            <a:pPr>
              <a:tabLst>
                <a:tab pos="539750" algn="l"/>
              </a:tabLst>
              <a:defRPr/>
            </a:pPr>
            <a:r>
              <a:rPr lang="en-US" sz="2400" dirty="0">
                <a:solidFill>
                  <a:schemeClr val="tx1"/>
                </a:solidFill>
              </a:rPr>
              <a:t>      // </a:t>
            </a:r>
            <a:r>
              <a:rPr lang="en-US" sz="2400" dirty="0">
                <a:solidFill>
                  <a:srgbClr val="006600"/>
                </a:solidFill>
              </a:rPr>
              <a:t>update</a:t>
            </a:r>
          </a:p>
          <a:p>
            <a:pPr>
              <a:defRPr/>
            </a:pPr>
            <a:r>
              <a:rPr lang="en-US" sz="2400" dirty="0"/>
              <a:t>}</a:t>
            </a:r>
            <a:endParaRPr lang="en-SG" sz="2400" dirty="0"/>
          </a:p>
        </p:txBody>
      </p:sp>
      <p:pic>
        <p:nvPicPr>
          <p:cNvPr id="2050" name="Picture 2" descr="for">
            <a:extLst>
              <a:ext uri="{FF2B5EF4-FFF2-40B4-BE49-F238E27FC236}">
                <a16:creationId xmlns:a16="http://schemas.microsoft.com/office/drawing/2014/main" id="{05AE613C-318D-4BEE-A9E2-BA80E156FF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 b="20976"/>
          <a:stretch/>
        </p:blipFill>
        <p:spPr bwMode="auto">
          <a:xfrm>
            <a:off x="0" y="3906079"/>
            <a:ext cx="9144000" cy="203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73A73BA-8D89-4B27-BFC3-9776D2EA4341}"/>
              </a:ext>
            </a:extLst>
          </p:cNvPr>
          <p:cNvSpPr txBox="1"/>
          <p:nvPr/>
        </p:nvSpPr>
        <p:spPr>
          <a:xfrm>
            <a:off x="6209881" y="2914721"/>
            <a:ext cx="252103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Technically update is also part of loop body.</a:t>
            </a:r>
          </a:p>
        </p:txBody>
      </p:sp>
    </p:spTree>
    <p:extLst>
      <p:ext uri="{BB962C8B-B14F-4D97-AF65-F5344CB8AC3E}">
        <p14:creationId xmlns:p14="http://schemas.microsoft.com/office/powerpoint/2010/main" val="137810324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13945</TotalTime>
  <Words>1080</Words>
  <Application>Microsoft Office PowerPoint</Application>
  <PresentationFormat>On-screen Show (4:3)</PresentationFormat>
  <Paragraphs>235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Roboto Mono</vt:lpstr>
      <vt:lpstr>Arial</vt:lpstr>
      <vt:lpstr>Calibri</vt:lpstr>
      <vt:lpstr>Courier New</vt:lpstr>
      <vt:lpstr>Garamond</vt:lpstr>
      <vt:lpstr>Times New Roman</vt:lpstr>
      <vt:lpstr>Wingdings</vt:lpstr>
      <vt:lpstr>Clarity</vt:lpstr>
      <vt:lpstr>PowerPoint Presentation</vt:lpstr>
      <vt:lpstr>Unit 11: Loops</vt:lpstr>
      <vt:lpstr>Recall: Control Structures</vt:lpstr>
      <vt:lpstr>Repetition through Recursion</vt:lpstr>
      <vt:lpstr>Repetition through Loops</vt:lpstr>
      <vt:lpstr>The for Loop </vt:lpstr>
      <vt:lpstr>The for Loop </vt:lpstr>
      <vt:lpstr>The for Loop</vt:lpstr>
      <vt:lpstr>The while Loop</vt:lpstr>
      <vt:lpstr>The while Loop </vt:lpstr>
      <vt:lpstr>The while Loop </vt:lpstr>
      <vt:lpstr>The do-while Loop</vt:lpstr>
      <vt:lpstr>The do-while Loop </vt:lpstr>
      <vt:lpstr>Example: Hi-Lo Game</vt:lpstr>
      <vt:lpstr>Example: Hi-Lo Game</vt:lpstr>
      <vt:lpstr>Example: Hi-Lo Game</vt:lpstr>
      <vt:lpstr>Example: Hi-Lo Game</vt:lpstr>
      <vt:lpstr>Infinite Loops!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2021-02-04T05:05:48Z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